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3" r:id="rId3"/>
    <p:sldId id="310" r:id="rId4"/>
    <p:sldId id="311" r:id="rId5"/>
    <p:sldId id="284" r:id="rId6"/>
    <p:sldId id="307" r:id="rId7"/>
    <p:sldId id="281" r:id="rId8"/>
    <p:sldId id="257" r:id="rId9"/>
    <p:sldId id="259" r:id="rId10"/>
    <p:sldId id="304" r:id="rId11"/>
    <p:sldId id="372" r:id="rId12"/>
    <p:sldId id="260" r:id="rId13"/>
    <p:sldId id="371" r:id="rId14"/>
    <p:sldId id="305" r:id="rId15"/>
    <p:sldId id="261" r:id="rId16"/>
    <p:sldId id="312" r:id="rId17"/>
    <p:sldId id="302" r:id="rId18"/>
    <p:sldId id="375" r:id="rId19"/>
    <p:sldId id="336" r:id="rId20"/>
    <p:sldId id="285" r:id="rId21"/>
    <p:sldId id="337" r:id="rId22"/>
    <p:sldId id="263" r:id="rId23"/>
    <p:sldId id="306" r:id="rId24"/>
    <p:sldId id="370" r:id="rId25"/>
    <p:sldId id="313" r:id="rId26"/>
    <p:sldId id="314" r:id="rId27"/>
    <p:sldId id="341" r:id="rId28"/>
    <p:sldId id="315" r:id="rId29"/>
    <p:sldId id="339" r:id="rId30"/>
    <p:sldId id="342" r:id="rId31"/>
    <p:sldId id="340" r:id="rId32"/>
    <p:sldId id="343" r:id="rId33"/>
    <p:sldId id="349" r:id="rId34"/>
    <p:sldId id="265" r:id="rId35"/>
    <p:sldId id="319" r:id="rId36"/>
    <p:sldId id="316" r:id="rId37"/>
    <p:sldId id="318" r:id="rId38"/>
    <p:sldId id="348" r:id="rId39"/>
    <p:sldId id="347" r:id="rId40"/>
    <p:sldId id="294" r:id="rId41"/>
    <p:sldId id="320" r:id="rId42"/>
    <p:sldId id="346" r:id="rId43"/>
    <p:sldId id="345" r:id="rId44"/>
    <p:sldId id="321" r:id="rId45"/>
    <p:sldId id="266" r:id="rId46"/>
    <p:sldId id="352" r:id="rId47"/>
    <p:sldId id="353" r:id="rId48"/>
    <p:sldId id="350" r:id="rId49"/>
    <p:sldId id="354" r:id="rId50"/>
    <p:sldId id="30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48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8B35-C8E6-40EC-924E-495B2B0935A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AD6DAA-3858-480D-A785-151CAD627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8B35-C8E6-40EC-924E-495B2B0935A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6DAA-3858-480D-A785-151CAD627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8B35-C8E6-40EC-924E-495B2B0935A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6DAA-3858-480D-A785-151CAD627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0D8B35-C8E6-40EC-924E-495B2B0935A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3AD6DAA-3858-480D-A785-151CAD627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8B35-C8E6-40EC-924E-495B2B0935A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6DAA-3858-480D-A785-151CAD627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8B35-C8E6-40EC-924E-495B2B0935A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6DAA-3858-480D-A785-151CAD627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6DAA-3858-480D-A785-151CAD627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8B35-C8E6-40EC-924E-495B2B0935A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8B35-C8E6-40EC-924E-495B2B0935A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6DAA-3858-480D-A785-151CAD627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8B35-C8E6-40EC-924E-495B2B0935A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6DAA-3858-480D-A785-151CAD627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0D8B35-C8E6-40EC-924E-495B2B0935A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AD6DAA-3858-480D-A785-151CAD627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8B35-C8E6-40EC-924E-495B2B0935A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AD6DAA-3858-480D-A785-151CAD627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0D8B35-C8E6-40EC-924E-495B2B0935A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3AD6DAA-3858-480D-A785-151CAD627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O9p7V7GrHjE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9p7V7GrHj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redegar_Iron_Work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rlingtoncemetery.net/arlhous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ANJYQ9pd_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libraries.uc.edu/libraries/arb/exhibits/civil-war/bull-run-confederate-fortifications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source=images&amp;cd=&amp;cad=rja&amp;docid=dxs-Oy5sT5kp1M&amp;tbnid=1-zF2viMHDL3iM:&amp;ved=0CAgQjRwwADgR&amp;url=http://historydrinks.wordpress.com/2009/06/15/first-battle-of-bull-run/&amp;ei=toCbUryTFpTeoAS00IHwDg&amp;psig=AFQjCNGHkWjXCcwpO0EhF5-Xs-_Sk8fFQA&amp;ust=138600914240208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vilwar.org/hallowed-ground-magazine/spring-2011/spectators-witness-history-at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TNdQcBdDtFK-tM&amp;tbnid=CEYHX-pOhuVisM:&amp;ved=0CAgQjRwwADgF&amp;url=http://www.sonofthesouth.net/union-generals/ulysses-s-grant/ulysses-s-grant.htm&amp;ei=LYSbUpObJ8PloATM54CQDQ&amp;psig=AFQjCNHN63TN7hCaNPNfVfaGTAHW86sMMQ&amp;ust=1386010029728501" TargetMode="External"/><Relationship Id="rId2" Type="http://schemas.openxmlformats.org/officeDocument/2006/relationships/hyperlink" Target="http://www.civilwar.org/battlefields/fort-donelson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american-civil-war/american-civil-war-history/videos/battle-of-shiloh?m=528e394da93ae&amp;s=undefined&amp;f=1&amp;free=false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8/Abraham_Lincoln_head_on_shoulders_needlepoint.jpg" TargetMode="External"/><Relationship Id="rId2" Type="http://schemas.openxmlformats.org/officeDocument/2006/relationships/hyperlink" Target="http://www.google.com/url?sa=i&amp;rct=j&amp;q=&amp;esrc=s&amp;frm=1&amp;source=images&amp;cd=&amp;cad=rja&amp;docid=QZxWCyUPRVV2zM&amp;tbnid=6D-dVrjSiM9EdM:&amp;ved=0CAUQjRw&amp;url=http://www.impeach-andrewjohnson.com/11biographieskeyindividuals/williamhseward.htm&amp;ei=cYeNUt2PH4bMsQSWvoLADQ&amp;bvm=bv.56988011,d.dmg&amp;psig=AFQjCNHoOBybN245765sxughubbNyu8KPw&amp;ust=13850933573216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b="1" dirty="0" smtClean="0"/>
          </a:p>
          <a:p>
            <a:r>
              <a:rPr lang="en-US" sz="3600" dirty="0" smtClean="0"/>
              <a:t>The Confederate States of America adopted three different national flag patterns between 1861 and 1865.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896" y="8001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Flags of the Confederacy</a:t>
            </a:r>
            <a:br>
              <a:rPr lang="en-US" sz="4400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9872" y="414528"/>
            <a:ext cx="8229600" cy="5949696"/>
          </a:xfrm>
        </p:spPr>
        <p:txBody>
          <a:bodyPr>
            <a:normAutofit/>
          </a:bodyPr>
          <a:lstStyle/>
          <a:p>
            <a:r>
              <a:rPr lang="en-US" sz="2800" dirty="0"/>
              <a:t>In February 1861 the seceded states met in Montgomery, Alabama and formed the Confederacy or </a:t>
            </a:r>
            <a:r>
              <a:rPr lang="en-US" sz="2800" b="1" u="sng" dirty="0"/>
              <a:t>Confederate States of </a:t>
            </a:r>
            <a:r>
              <a:rPr lang="en-US" sz="2800" b="1" u="sng" dirty="0" smtClean="0"/>
              <a:t>America (CSA)</a:t>
            </a:r>
            <a:br>
              <a:rPr lang="en-US" sz="2800" b="1" u="sng" dirty="0" smtClean="0"/>
            </a:br>
            <a:endParaRPr lang="en-US" sz="2800" b="1" u="sng" dirty="0"/>
          </a:p>
          <a:p>
            <a:pPr lvl="1"/>
            <a:r>
              <a:rPr lang="en-US" sz="2800" dirty="0"/>
              <a:t>they wrote their own Constitution like that of the US but protected and recognized slavery in the new territories</a:t>
            </a:r>
          </a:p>
          <a:p>
            <a:pPr lvl="1"/>
            <a:r>
              <a:rPr lang="en-US" sz="2800" dirty="0"/>
              <a:t>each state was sovereign and independent which hampered their </a:t>
            </a:r>
            <a:r>
              <a:rPr lang="en-US" sz="2800" dirty="0" smtClean="0"/>
              <a:t>unification</a:t>
            </a:r>
          </a:p>
          <a:p>
            <a:pPr marL="365760" lvl="1" indent="0">
              <a:buNone/>
            </a:pPr>
            <a:endParaRPr lang="en-US" sz="2800" dirty="0"/>
          </a:p>
          <a:p>
            <a:r>
              <a:rPr lang="en-US" sz="2800" dirty="0"/>
              <a:t>Jefferson Davis was elected </a:t>
            </a:r>
            <a:r>
              <a:rPr lang="en-US" sz="2800" dirty="0" smtClean="0"/>
              <a:t>President of the Confederate States of America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6214"/>
            <a:ext cx="8229600" cy="5799786"/>
          </a:xfrm>
        </p:spPr>
        <p:txBody>
          <a:bodyPr>
            <a:normAutofit fontScale="92500"/>
          </a:bodyPr>
          <a:lstStyle/>
          <a:p>
            <a:r>
              <a:rPr lang="en-US" sz="3900" dirty="0" smtClean="0"/>
              <a:t>The  Confederacy begins to take over all </a:t>
            </a:r>
            <a:r>
              <a:rPr lang="en-US" sz="3900" u="sng" dirty="0" smtClean="0"/>
              <a:t>federal facilities</a:t>
            </a:r>
            <a:r>
              <a:rPr lang="en-US" sz="3900" dirty="0" smtClean="0"/>
              <a:t> in the seceded </a:t>
            </a:r>
            <a:r>
              <a:rPr lang="en-US" sz="3900" dirty="0"/>
              <a:t>states including forts, </a:t>
            </a:r>
            <a:r>
              <a:rPr lang="en-US" sz="3900" dirty="0" smtClean="0"/>
              <a:t>lighthouses</a:t>
            </a:r>
            <a:r>
              <a:rPr lang="en-US" sz="3900" dirty="0"/>
              <a:t>, mints, post offices, ships and </a:t>
            </a:r>
            <a:r>
              <a:rPr lang="en-US" sz="3900" dirty="0" smtClean="0"/>
              <a:t>arsenals.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of these locations had been paid for with Congressional </a:t>
            </a:r>
            <a:r>
              <a:rPr lang="en-US" dirty="0" smtClean="0"/>
              <a:t>appropriations (money).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people who maintained them were federal employees who were forced either to resign their position and move north, or become employees of the Confederate government.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4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dirty="0" smtClean="0"/>
              <a:t>Fort Sumter</a:t>
            </a:r>
            <a:br>
              <a:rPr dirty="0" smtClean="0"/>
            </a:br>
            <a:r>
              <a:rPr lang="en-US" dirty="0" smtClean="0"/>
              <a:t>April 1861</a:t>
            </a:r>
            <a:endParaRPr dirty="0"/>
          </a:p>
        </p:txBody>
      </p:sp>
      <p:sp>
        <p:nvSpPr>
          <p:cNvPr id="35842" name="Content Placeholder 1"/>
          <p:cNvSpPr>
            <a:spLocks noGrp="1"/>
          </p:cNvSpPr>
          <p:nvPr>
            <p:ph sz="half" idx="1"/>
          </p:nvPr>
        </p:nvSpPr>
        <p:spPr>
          <a:xfrm>
            <a:off x="417338" y="2551289"/>
            <a:ext cx="4059936" cy="4572000"/>
          </a:xfrm>
        </p:spPr>
        <p:txBody>
          <a:bodyPr/>
          <a:lstStyle/>
          <a:p>
            <a:r>
              <a:rPr lang="en-US" sz="2400" dirty="0" smtClean="0"/>
              <a:t>Located in South Carolina </a:t>
            </a:r>
            <a:br>
              <a:rPr lang="en-US" sz="2400" dirty="0" smtClean="0"/>
            </a:br>
            <a:r>
              <a:rPr lang="en-US" sz="2400" dirty="0" smtClean="0"/>
              <a:t>on an island in Charleston </a:t>
            </a:r>
            <a:br>
              <a:rPr lang="en-US" sz="2400" dirty="0" smtClean="0"/>
            </a:br>
            <a:r>
              <a:rPr lang="en-US" sz="2400" dirty="0" smtClean="0"/>
              <a:t>harbor it was one of two </a:t>
            </a:r>
            <a:br>
              <a:rPr lang="en-US" sz="2400" dirty="0" smtClean="0"/>
            </a:br>
            <a:r>
              <a:rPr lang="en-US" sz="2400" dirty="0" smtClean="0"/>
              <a:t>Southern forts that were </a:t>
            </a:r>
            <a:br>
              <a:rPr lang="en-US" sz="2400" dirty="0" smtClean="0"/>
            </a:br>
            <a:r>
              <a:rPr lang="en-US" sz="2400" dirty="0" smtClean="0"/>
              <a:t>still Union but the Confederacy was demanding the fort to surrender or face attack</a:t>
            </a:r>
          </a:p>
          <a:p>
            <a:endParaRPr lang="en-US" sz="2400" dirty="0">
              <a:hlinkClick r:id="rId2"/>
            </a:endParaRPr>
          </a:p>
          <a:p>
            <a:endParaRPr lang="en-US" sz="2400" dirty="0" smtClean="0">
              <a:hlinkClick r:id="rId2"/>
            </a:endParaRPr>
          </a:p>
          <a:p>
            <a:endParaRPr lang="en-US" sz="2400" dirty="0" smtClean="0"/>
          </a:p>
        </p:txBody>
      </p:sp>
      <p:pic>
        <p:nvPicPr>
          <p:cNvPr id="35844" name="Picture 2" descr="https://encrypted-tbn2.gstatic.com/images?q=tbn:ANd9GcSt8lf54mwu-xnj-NU9uLIuzHk5dGWxgP3YyGfPX0g5b-NpzVD_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354" y="1981200"/>
            <a:ext cx="4400845" cy="299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Lincoln/Davis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1536192"/>
            <a:ext cx="4059936" cy="4572000"/>
          </a:xfrm>
        </p:spPr>
        <p:txBody>
          <a:bodyPr/>
          <a:lstStyle/>
          <a:p>
            <a:r>
              <a:rPr lang="en-US" dirty="0" smtClean="0"/>
              <a:t>After Major Anderson messages Lincoln to inform him of Fort Sumter’s limited supply of food and artillery, Lincoln is left with a dilemma.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After Lincoln refuses to evacuate Fort Sumter and chooses to send “food for hungry men”, Jefferson Davis is left with a dilemma.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149"/>
          <a:stretch/>
        </p:blipFill>
        <p:spPr>
          <a:xfrm>
            <a:off x="682752" y="4519467"/>
            <a:ext cx="3718560" cy="1903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788" y="4152231"/>
            <a:ext cx="2270760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H</a:t>
            </a:r>
            <a:r>
              <a:rPr lang="en-US" sz="2800" dirty="0" smtClean="0"/>
              <a:t>e </a:t>
            </a:r>
            <a:r>
              <a:rPr lang="en-US" sz="2800" dirty="0"/>
              <a:t>could reinforce the fort by </a:t>
            </a:r>
            <a:r>
              <a:rPr lang="en-US" sz="2800" dirty="0" smtClean="0"/>
              <a:t>force, </a:t>
            </a:r>
            <a:r>
              <a:rPr lang="en-US" sz="2800" dirty="0"/>
              <a:t>but then he would start armed conflict and border states that had not seceded might then </a:t>
            </a:r>
            <a:r>
              <a:rPr lang="en-US" sz="2800" dirty="0" smtClean="0"/>
              <a:t>secede</a:t>
            </a:r>
          </a:p>
          <a:p>
            <a:pPr marL="36576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H</a:t>
            </a:r>
            <a:r>
              <a:rPr lang="en-US" sz="2800" dirty="0" smtClean="0"/>
              <a:t>e </a:t>
            </a:r>
            <a:r>
              <a:rPr lang="en-US" sz="2800" dirty="0"/>
              <a:t>could order an </a:t>
            </a:r>
            <a:r>
              <a:rPr lang="en-US" sz="2800" dirty="0" smtClean="0"/>
              <a:t>evacuation, but </a:t>
            </a:r>
            <a:r>
              <a:rPr lang="en-US" sz="2800" dirty="0"/>
              <a:t>it would look like he thought the Confederacy </a:t>
            </a:r>
            <a:r>
              <a:rPr lang="en-US" sz="2800" dirty="0" smtClean="0"/>
              <a:t>was a </a:t>
            </a:r>
            <a:r>
              <a:rPr lang="en-US" sz="2800" dirty="0"/>
              <a:t>legitimate </a:t>
            </a:r>
            <a:r>
              <a:rPr lang="en-US" sz="2800" dirty="0" smtClean="0"/>
              <a:t>nation</a:t>
            </a:r>
          </a:p>
          <a:p>
            <a:pPr marL="36576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H</a:t>
            </a:r>
            <a:r>
              <a:rPr lang="en-US" sz="2800" dirty="0" smtClean="0"/>
              <a:t>e </a:t>
            </a:r>
            <a:r>
              <a:rPr lang="en-US" sz="2800" dirty="0"/>
              <a:t>decided to send in food for his soldiers and basically do nothing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91067"/>
            <a:ext cx="8229600" cy="914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Lincoln’s </a:t>
            </a:r>
            <a:r>
              <a:rPr lang="en-US" sz="4400" dirty="0" smtClean="0"/>
              <a:t>Decision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/>
              <a:t>H</a:t>
            </a:r>
            <a:r>
              <a:rPr lang="en-US" sz="2600" dirty="0" smtClean="0"/>
              <a:t>e could do nothing which would damage the image of the Confederacy as an independent country or he could declare war; </a:t>
            </a:r>
          </a:p>
          <a:p>
            <a:pPr lvl="1"/>
            <a:endParaRPr lang="en-US" sz="2000" dirty="0"/>
          </a:p>
          <a:p>
            <a:pPr lvl="1"/>
            <a:r>
              <a:rPr lang="en-US" sz="2800" dirty="0"/>
              <a:t>H</a:t>
            </a:r>
            <a:r>
              <a:rPr lang="en-US" sz="2800" dirty="0" smtClean="0"/>
              <a:t>e chose war</a:t>
            </a:r>
          </a:p>
          <a:p>
            <a:pPr lvl="1"/>
            <a:endParaRPr lang="en-US" sz="2800" dirty="0" smtClean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Jefferson Davis’ decision</a:t>
            </a:r>
          </a:p>
        </p:txBody>
      </p:sp>
      <p:pic>
        <p:nvPicPr>
          <p:cNvPr id="36868" name="Picture 2" descr="https://encrypted-tbn3.gstatic.com/images?q=tbn:ANd9GcRTIQUQpYgC3-x7r4a1XosNZUdy2tbm3kY2uEJnQgNYP-ZgduP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001" y="2962842"/>
            <a:ext cx="4977799" cy="28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r>
              <a:rPr lang="en-US" sz="2800" dirty="0"/>
              <a:t>At 4:30 AM on April 12, 1861 Confederate forces begin to fire on the fort</a:t>
            </a:r>
          </a:p>
          <a:p>
            <a:endParaRPr lang="en-US" sz="2800" dirty="0"/>
          </a:p>
          <a:p>
            <a:r>
              <a:rPr lang="en-US" sz="2800" dirty="0">
                <a:hlinkClick r:id="rId2"/>
              </a:rPr>
              <a:t>http://www.youtube.com/watch?v=O9p7V7GrHjE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36 hours later the Union Troops surrender</a:t>
            </a:r>
          </a:p>
          <a:p>
            <a:endParaRPr lang="en-US" sz="2800" dirty="0"/>
          </a:p>
          <a:p>
            <a:r>
              <a:rPr lang="en-US" sz="2800" dirty="0"/>
              <a:t>The fall of Fort Sumter </a:t>
            </a:r>
            <a:r>
              <a:rPr lang="en-US" sz="2800" dirty="0" smtClean="0"/>
              <a:t>united </a:t>
            </a:r>
            <a:r>
              <a:rPr lang="en-US" sz="2800" dirty="0"/>
              <a:t>the North and </a:t>
            </a:r>
            <a:br>
              <a:rPr lang="en-US" sz="2800" dirty="0"/>
            </a:br>
            <a:r>
              <a:rPr lang="en-US" sz="2800" dirty="0"/>
              <a:t>increased enlistment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9111" y="513645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Shelling of Fort Sumter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Lincoln called for 75,000 volunteers which causes</a:t>
            </a:r>
          </a:p>
          <a:p>
            <a:endParaRPr lang="en-US" sz="2800" dirty="0" smtClean="0"/>
          </a:p>
          <a:p>
            <a:r>
              <a:rPr lang="en-US" sz="2800" dirty="0" smtClean="0"/>
              <a:t>Virginia to secede and join the </a:t>
            </a:r>
            <a:r>
              <a:rPr lang="en-US" sz="2800" dirty="0"/>
              <a:t>Confederacy (along with Arkansas, NC and Tennessee) which was a big loss to the North as it was very populated and had good ironworks and navy </a:t>
            </a:r>
            <a:r>
              <a:rPr lang="en-US" sz="2800" dirty="0" smtClean="0"/>
              <a:t>yard</a:t>
            </a:r>
          </a:p>
          <a:p>
            <a:endParaRPr lang="en-US" sz="2800" dirty="0">
              <a:hlinkClick r:id="rId2"/>
            </a:endParaRPr>
          </a:p>
          <a:p>
            <a:r>
              <a:rPr lang="en-US" sz="2800" dirty="0" smtClean="0">
                <a:hlinkClick r:id="rId2"/>
              </a:rPr>
              <a:t>https://en.wikipedia.org/wiki/Tredegar_Iron_Works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0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859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Lee’s Mansion</a:t>
            </a: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http://www.arlingtoncemetery.net/arlhouse.htm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04" y="1616446"/>
            <a:ext cx="4736206" cy="3335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911" y="3470051"/>
            <a:ext cx="3950594" cy="29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4343400" cy="395249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800600" cy="3095625"/>
          </a:xfrm>
        </p:spPr>
      </p:pic>
      <p:sp>
        <p:nvSpPr>
          <p:cNvPr id="2" name="Rectangle 1"/>
          <p:cNvSpPr/>
          <p:nvPr/>
        </p:nvSpPr>
        <p:spPr>
          <a:xfrm>
            <a:off x="304800" y="3924895"/>
            <a:ext cx="40611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western part of Virginia was anti-slavery so it would form its own </a:t>
            </a:r>
            <a:r>
              <a:rPr lang="en-US" sz="2800" dirty="0" smtClean="0"/>
              <a:t>state (West Virginia) </a:t>
            </a:r>
            <a:r>
              <a:rPr lang="en-US" sz="2800" dirty="0"/>
              <a:t>and be </a:t>
            </a:r>
            <a:r>
              <a:rPr lang="en-US" sz="2800" dirty="0" smtClean="0"/>
              <a:t>admitted </a:t>
            </a:r>
            <a:r>
              <a:rPr lang="en-US" sz="2800" dirty="0"/>
              <a:t>to the Union</a:t>
            </a:r>
          </a:p>
        </p:txBody>
      </p:sp>
    </p:spTree>
    <p:extLst>
      <p:ext uri="{BB962C8B-B14F-4D97-AF65-F5344CB8AC3E}">
        <p14:creationId xmlns:p14="http://schemas.microsoft.com/office/powerpoint/2010/main" val="10266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59936" cy="3218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The Provisional Confederate Congress adopted the </a:t>
            </a:r>
            <a:r>
              <a:rPr lang="en-US" sz="3200" b="1" dirty="0" smtClean="0"/>
              <a:t>First National pattern</a:t>
            </a:r>
            <a:r>
              <a:rPr lang="en-US" sz="3200" dirty="0" smtClean="0"/>
              <a:t>, also referred to as the “</a:t>
            </a:r>
            <a:r>
              <a:rPr lang="en-US" sz="3200" i="1" dirty="0" smtClean="0"/>
              <a:t>Stars and Bars</a:t>
            </a:r>
            <a:r>
              <a:rPr lang="en-US" sz="3200" dirty="0" smtClean="0"/>
              <a:t>,” on March 4, 1861. 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6" name="Content Placeholder 5" descr="stars and ba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17136" y="929640"/>
            <a:ext cx="3917636" cy="2654808"/>
          </a:xfrm>
        </p:spPr>
      </p:pic>
      <p:sp>
        <p:nvSpPr>
          <p:cNvPr id="3" name="Rectangle 2"/>
          <p:cNvSpPr/>
          <p:nvPr/>
        </p:nvSpPr>
        <p:spPr>
          <a:xfrm>
            <a:off x="859536" y="4148328"/>
            <a:ext cx="8394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This pattern flag flew over the Capitol at Montgomery, Alabama, where the Provisional Congress met prior to the bombardment of Fort Sumter in April 1861.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Four slave states Maryland, Delaware, Kentucky and Missouri decide to stay in the Union 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States but Loyal to Union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69" y="4152392"/>
            <a:ext cx="3029712" cy="2019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549" y="2931224"/>
            <a:ext cx="2612081" cy="1613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239" y="4696968"/>
            <a:ext cx="1198834" cy="1551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515" y="3507200"/>
            <a:ext cx="2711481" cy="2379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r>
              <a:rPr lang="en-US" sz="2800" dirty="0"/>
              <a:t>These states are called the “border states”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807041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368300" y="1211262"/>
            <a:ext cx="4292600" cy="5189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called the Anaconda Plan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000" dirty="0" smtClean="0"/>
              <a:t> (1) blockade Southern ports to prevent cotton going out and</a:t>
            </a:r>
          </a:p>
          <a:p>
            <a:pPr marL="0" indent="0">
              <a:buNone/>
            </a:pPr>
            <a:r>
              <a:rPr lang="en-US" sz="2000" dirty="0" smtClean="0"/>
              <a:t> imports of manufactured goods coming in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(2) Gain control of the Mississippi</a:t>
            </a:r>
          </a:p>
          <a:p>
            <a:pPr marL="0" indent="0">
              <a:buNone/>
            </a:pPr>
            <a:r>
              <a:rPr lang="en-US" sz="2000" dirty="0" smtClean="0"/>
              <a:t> to split the Confederacy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(3) capture the Confederate capital </a:t>
            </a:r>
          </a:p>
          <a:p>
            <a:pPr marL="0" indent="0">
              <a:buNone/>
            </a:pPr>
            <a:r>
              <a:rPr lang="en-US" sz="2000" dirty="0" smtClean="0"/>
              <a:t>of Richmond, Virginia</a:t>
            </a:r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>
              <a:defRPr/>
            </a:pPr>
            <a:r>
              <a:rPr dirty="0" smtClean="0"/>
              <a:t>Military strategies:</a:t>
            </a:r>
            <a:r>
              <a:rPr lang="en-US" sz="4400" dirty="0" smtClean="0"/>
              <a:t> North</a:t>
            </a:r>
            <a:endParaRPr dirty="0"/>
          </a:p>
        </p:txBody>
      </p:sp>
      <p:sp>
        <p:nvSpPr>
          <p:cNvPr id="38916" name="AutoShape 2" descr="data:image/jpeg;base64,/9j/4AAQSkZJRgABAQAAAQABAAD/2wCEAAkGBhMSERUUExQVFRQWGRoaFxgXGBwcGhwcGxwYGB0cGB0eHSYeGBkkHSAXHy8gIycpLCwsGh8xNTAqNSYsLSkBCQoKDgwOGg8PGiwkHSQsLCwsLC8sLCwpLCksLCwsLCwsLCwsLCwpLCwsLCwsLCwsKSwsLCwsKSwsLCwsLCwsLP/AABEIAMcA/QMBIgACEQEDEQH/xAAcAAACAwEBAQEAAAAAAAAAAAAFBgMEBwIAAQj/xABCEAACAQIEAwYDBgUCBQMFAAABAhEDIQAEEjEFQVEGEyJhcYEHMpEUQlKhscEjYnLR8DPhFYKS0vFjorIWJHOTwv/EABoBAAIDAQEAAAAAAAAAAAAAAAIDAAEEBQb/xAAuEQACAgIBAwMDAQkBAAAAAAAAAQIRAyESBBMxIkFRFDJhcUKBkaGxwdHh8DP/2gAMAwEAAhEDEQA/AC1VR3YxTWmOVsXXM0xbbFWm4/PHn0dM6VSd9hidIFzaOv644YYhzlMvTZAYLqyg+ZBH74KirB2Y7dZLUQHbf5tDR+kx7YuZjtHl8uy968ahICgsTymANj54z/O8O7mkaNamyA1C/e6PELaSIsHWINmxdz/D1bP5VJ10yMst9mSYv1kfrjZ2MV6brZn7mSjVeGdpsrWovUSqClMS9iCABMkETG9xvBwDftllc04Si5Lm4DKVn0mJ523thazPZetlKecJIWlU0pTCkRDVpEDcALAvzJ3F8CMxw0UUyNZIDeN6jTGopXgcr+Ex6YFYMTun+n8LJ3MirQ7v8Q8kNI7xjFjFNiLX6dL4vj4lZEKpFRjq/CjSIkXmINjhL7YcCpU81ltNNAhan3ihQA2qtBkD5rThy7TdncsMlUIoUVNOmwpkIAU5+EgSL3tiuGH0+d/98E5ZN+CPPfFbLQO5D1HsQCpUFQfGZgxpXU23LF3h/wASsjWrCkrsGYwpZCoJmAJPyk7CQOWAfYXs1RrcPdSiCqxrU2qhRr+Yxff5StvLC1/9O/Z3pU8zrVKdQ1O8QAkR3RZ9vHSJUn8SBZgzGJ28Lbir0Tlk0zV8/E9MVzxSllqTVazaUXc73NoAAuScT58f5vhW7ZUVfLorSVD6iJiYVv74x40nOn4NEr46GLgnbbKZtylFzrAJ0spUkCAYkQYkc8DanxYyGrTrqf8A62+vWPbAXs/2LanXy2YprTSmtGnqKsQzE0dLSgXTdjqLapOFqjwdFV6IfxVtEqSAZSomnSY8OrvKl4PyGNjjZHFhbfn2/wBmdyyV7GlcW7fZXKsoqMx7xO8UouoaTsZmLwcc8M+IGTrCsyuwFFNb6kYELtI3m9oF8Z3xTh1JqWUfVqVMrlmBeFBGs6g1jY3HPDjxvKUKnDZpUloDNd1OmmqtDMHhtIEmAcR4saSWyKU22GOFdsMtmaVSrSY6aUmpqEEAAtMXkQDt0OBifF7I9K/Mf6Y/78KvYqgMpmqeosEzCJSdXgjWyu0iCbd4hUf/AJMT/EDgWXp5miUpKiqKbMqqApXXULagBBsI9JGCWLEp8XdexHLI1+TSezvaehnqRqUCSAdLBhBBgGCPQg2xH2l7T0cjSFSrq8RhVUSzHnFwIHMkjF7h+Rp0l00kSmv4UUKJ6wABha+IvZgZugnjVHQtp1EANqEaZJEEkKfY+oyxjB5N/aHJyUdeSKl8S8pUoVKy64padSFRq8R0grDaWEzebRjh/iZlFoU6/wDE0VGKQFGpSsE6hqsIKm02OESpwpSc2tV276p3ajwhZQVqSuSv3at0JG3ikcwAz8OHdMssU0PVno4qCiRtsVE/8uNi6fC/nz/b/IrnkNi4t26y+Wr06NTWWeLqAVUEwCxkED0BtifO9sqFPN08q4fvasaSFGkEyACZsSQeWMp7VZTv8yG8UaEDEEbKRSPK3iv7eeCXaIrme4zBYpU+zU21hohpII6TqJXrfrGA7GOl+n8w+c9jlU+JmUiuR3jDLlQYUeLU2kFLwRM7xiDgnxIy2czIy6LUVmBILBY8ILGYYkWBwC4d2eoLwmsyj/Wcs4kyndswWkTvKHfzJ3BGGPsDk6f2NAtNVemXpMwUAsUYgnVEsDvPX0wvJHFGLaTvwXFzbVsaMsDpkrpMGROqPpvi0q2xzlacCMWSMYx7KzrbAytRvtgq4tilVF9sXZBXdjoHpipSHlP+Ti2zeAemIEBIFxPPzwaLaJCsnFXNoxVgm+kwehgxHvi5px6nT2xdlJGbZyu2k0SGCmoWClWLA3EBYkzqmR+E4tZ7JVsvUyVQj/Tp0VJPyhkZSVY8hAAn13jGjmiLzOLXC6cGB03w5dR+AHATeD8Jq5jL5xlDFXKVEBB8TrUq1GCaoBlSqztPoYD5TL1swlGjoOmmCrOVYaQ1QVG1yAAY8IUXJHK8bAGNgZJjfriLPUvDiu+/gnEQ+1/DqtTMZfSjEE0xIBIGmoXJJ+6At74bu0NBmyVcKpLd2YABJMXsOZjHb8IQKNKkSIPib16+Q2xfyfB6YMgETH3m5EEc+oGFvItfguhU7F8NqjJVyUP8Sq7IpEalC01MTyYqwB6EHbCqO9q0Fyq03Lr3gVQjAjvKT04qSoWkqsxJJN4nlB1wcFpFYK/m08zvM7k/4BjqpwinEabXsS3MQefS2CWZW3QPEDnK91RpoTJRFWepVQJ94wF7R8Napl5VS2hgSFkkrsSABJaDMAdcMPEuFU2WyjaDJJtbzxXThaMukKIgC0xF7fn+eEqSUuQ6tUKHZ6lW+1UCUqaRTNNn7uoqEU6Rpg6mUWLKrR1YC8Y44fwetFdzTqAJUyxgo0kU6tVn0iJeEYGVmeU4fG4dQUg6UDCZM3k7897n64+0+H5Zm0hVJPITy/LD+8/NCeK+TOW4RVpZfKd4lRYp0lJ7p3KlKzVAHVQSp0lTBjmNxi12k4nnMzQQjL1QRUBTTTqDU5pmAQwmAxjUQAb9MaSOEUpP8Ndo9juPSAMeXgNEkTTQgfyjy/sMF31dtFcDN+1HYl6NGh9lpMWC01c01k97TIZHb1YtLHoJO2CHxD7P5itVpGlSd9ad0dIJCsS4ljsqw86jbwnD6/BKJ3pptG3KdX639ceHBqG3dJy5Dlt+p+uKWZ6fwTj8E60onCt274U9egCil9IqeECW8SFZUbkjaByY4K1MxkpIKoepFMkWJPzBYNyefM4D5yrSZStLLooEwzgDT/MFF/qRgYRadgymqFA8BzOYqPW7twEj5qbIXIago0K3jMU6RYk7swAnlFU7IVxlVK0XL1EKsmzAmpqUsCYUFSSTygTvjReG8OpNRpO1JAYDDwjc2BG5FoO+F7tdwvM1aiNks0tNxqXQxJWQATpAQgPB+9e9sNWVuXElasVsn2Tr1qlbVTcd3TOjUCuqqarVPCTAYaZGq48YvjjLdmc1VRKb0KvdtUZfGpWKf2mlWJqA3UR3sSLxAwxdhcrmftBrVzqFSkPEWdoIa8SoVJsSD5EbnB/h/bbLvmquUZhTrU2AUMwioCJDUzzPVd/XFvJNN0rL4r3YrVezObovmEpq9SlUVmJ8MO2t2BAme+gop6gHouCHZbOZynUpUDQcURr1M9Jk0+Oow8RMNbRYA/MemG/ivEVoUi7XMwqjck8h+uKOR7RrUJ8BABEH1FxHUfvhLnOS8F+lPyTdms7mKiP9ppCmwchY2Kwt/mMeLUJm8Tg5NsUqGbT8QE4uIR7YRK/gO17HNQWwPrgHngg7YoVonFBIWCIUYgSJxZ0ygPLEZWVOmxwSCZ4Y+oBPnjtQYE7+WOdMn0xbKRbdMeyikMfO2JHWBj2QPjxRArlFAADbjwmPyJ6SIOIOKRtP1xcpMQ/kyzHmpAMecFf+nFHjayPCPFI9xIn8sCyIlb5Vvy+uLZzIp0y7bKJMCTGBVU1oaALR3ZMQeZBi8bXPW2CGRSsQklN27zzW4WOh2Y/TBUCxZz3xDbvB3SaVBuai2b31W3Bte3ni5wHtt3r6KmksTA7tWgbfMTtz5YIVOx+W1s5QM5kjXJUHyUEAieRxHTyOYGpVUATAKlKQgSLaQ7xF7mdtr4fyxtUkKqSdlzMbERsSB+TD8iMeyIYzYD/N+WOXDGQYkBA1yRqi8bTbTj1LPrTJDAzBJIE2hm//AJaw6eeMzWx16BXFaT06zSfCQCDbnY29QcTdnkJqs5MqqxPmTP6D8xgtxbIJWpnVeASCNwY5flixkMolJQqCF39SeZ88P7icKEdupWfRnkn5lPuMSJnUmzT6X8+WK9DiaPVZFJJSzEEEKwPyteQ3OI/Q47p11VqmpgBK7mN1UfsfphdDCTMZvSjFVZiASBpa5+mFurxuoysjVKcGQYEMAeV2t0uJwzmuu0ib/Ub/AKjArKdrsnUrmklZGrAkFQDqEEKRMRY73wcHXsLnFv3BChnICIWJgW2E9TsBi/leDhb1lZjNgBNPe1hdrR8w9hgvXzs6lAI0+KTsdBUt6RIxDX4TTZiSsnUDuYkHUDbof3GClkb/AADHGkCKlKkxGt3qEOGUkhYI1OvMHY+4Vek4s0c5SdpXQzeF5t95ZU+pSb9B5YVaHbKTVC0KVNaTBV1sNRC2AmbfJF9gBM4nz3bbKirTpMabow8ZEFUHIWuxmLKOu0RiPHKw1JUF+0XDszWRVpVRREjV/DWrIv8AdYC220+mBFPg65d2rVs22s6VZ0oqpsIALBCVWB6Yn7C9pxXpd1UrrUzFMuHsQxUMQGMi9okgnl1wU43xDuELSCG3UiRsFtcb+Eaeflc4ppp8GMU9WhbznEftVUhSWp05VCwjURGpiYFpgHnAHUxJ/wAWo0wQW+Umes3JJ+hPv54hGRp1Ki1bzTLBN/lYQQw5/wC3rI3OdkELqUVdBPiDEyOpUxO0898bIqNJGCTbk7D9HjCRqhgl5YgACDHW8naJww8C4otUHQwYQNvr+hwh5nM0MvoyzqGRzsVt4m5zY+K8dBhv7M8Lp0ZFJEprckKIBJgT64VliuLCxv1IYma2KVVr4s1Ftim4M2xgOghdpoSomfbHVFBHPHylXBTbYdMc0Xvg0WyUC5vIFo87z+o+mI0Wd8SNb/PriE1Qu5gC5J+t+mLBL9T5cBD22yVF9L16YIN4lo9dIMYzvtn8QHzDGlQJWgLEixqeZ6J0HPn0C5w3gGYzP+hReoOZFl9NRgT5Y2Q6TVzdCJZt1E/Q+S7XZOsP4WZoO8eEd4oPpBvB22xNms6GUMskEA7bgjGAZjsBxBLnK1D/AE6X/wDiTiThprUPDUp1KfOGWopPlBZRHOR5dcSXSwa9MiRyu9o/QFTPgKPlHXUwFvrfHKdqcskBsxl1PQ1BP64xkaq0aabPP/puwn/n7ymD/wBOC1Xs9nqNHvO4YqBcLWIIA3JSk0fTAdhLyxjkbLQzge6OjA81uPqGx8zesU3KkAgSLdN9zE9MYZwHjzJVDU5StMqNte8I5AAqK11DMNSsV8TLqC7Xl82K+XFRL60kCd+ce+3vhWTC8bKUuSOs+uimdIFgTfnubz1PPGG5rj+YzFRtbFagGkhCYtTrKYgwbEdZ98bXn0WoAwY6bgraDfZgRvuCPUYC5fsVlWbUaaMf6E/l28O9j/1N1xMeSMLsk4OXuU/hzxfMV0qirBpKtNKfywIXS4teJE388HM3xYooL/w6SquuobySNgADz6iCCZ6YI5TJd2qIijSoA3ja2wWJ54DZ7szVrEk5qtSQhQtOkYUQBJJsTP5YrknJvwXxpUK+f7f1O405CmNY0wAr1HCzoIIKQxiLhmgeVw0ZHiytSR61RKdRqFNnDFVhirhwVYiN9jtiqnYCgznvHzD3JhqrEQZkEG0b7XxNR7CZGnVSKFPxBxdQZI0kb7mNWDcoPwUkzinx7L16nc5bMouZbUVbQKnyooPiHhbwiYMzfpYNw/4eZylmqmZXNUXqPq1EppktpJ8OgqJKqZEYdqPZ3LU7rQpAiIIRZt5xgjRpACwAwHOlUScd2UslkGAY1KgqOwgsEVdxHK55b9B0xBnOGUs3QQVQxBUGVZlMkCbgjFPth2nXLZeowILAEAElZa0Kp5kybjYBjyxey6IVUU2mBMB203nkDAE8uWBppWXyti5V+F2RU6gtTUDIOsyL8jEjniXLdi8lTM9ypMzLEm42NzFsLnaHtHUyxHfUKqgQrEuSGI1HwvcXGltW52tfEHFe2lH7KGpajVqFe7QVTOozTh/5ROqBuY23Du3kdbYPcSFPiVWtlc0a9LwP3lRkII8SamBkc1Ox5e+NHr8X+0UabAQaopOTqZdErOnVpK2Yn5iAdRvbCanFKlTTk8+lBlriqtCum6PrdTLfh7z0sVmZw5cfpGiaXdI1RWRUCqZMKILARcaNM3ERI5zonTaT8ilaTojyFMhBqMsdzt5fXr54sClyO3n0xT4ezNTBdVW/hCmRp+77xviz3l7HEMr2T0sutjA8Nxbb0/PDNwen/Dnm37W/vhWpnbDVwsTSQ+WEZno0YF6i022KFXfFiuxxSdsYzcgFQpwmPlKmZtiSg1hPPHlPv54JFs7q1NhyOx69RjOPiP2kMfZqZgm9U+XJffc+UdcPPH+Lpl8u9V4hRIE7n7oHqYH1xheazjVXao5lnJY+p6eXIeUY3dNj5Pk/Yy5Z0qCHZfs62bzATZFvUbov9zsP9sbjwvKJTVVRQqKAANoGF7sV2c+z5TxT3lUanjcfhHsPzJxG/Ds2bCvWUMDIakH3Ukj5vaY3IicDnydyVXpBY48V+R24hxSnSQCQ7MQAsjaQCT0Amcc54pUAINt1YfS2ERez2Z1KkqZMBm1SYUMbGFA5Te4jFjJZLOZepYpVNhoDWFwdoVVPO55nrhUoRrT2Em734G/M8NNU6XINMFXgTJN49IIBtvPIb9UslWox3bGqha6uSSBA+9c/jYm8mABixTrmdgGKgkC8XbmN98EsupgThXKgmjBeNgCsWVdGlyP6ZOoT0ggb3xqnYHiofK6UWdDEC4ACt4kBm8gGLA/KcIHGGFTMVi6kKznUvOCb/wDN+4GFLLcZzGSzT91WZGRmpz91grkQyGxBImCNz1vjpyx92FGVT4M/QuZ1gllQeIeIah7ETHi5XibdMfMtnV7vWRYLJAubWjofI88VuzfGjmspRrW1OvjjYMCVYDp4g2BHH6Ld02XR9Gtl0kNHhLgVFLbgKCCYvBAvjm8blTNKerQ5ZXMakViCsgEg8vI4+ZEzTT+lf0GBeTqMtJFZ1XwgAsCWPLVEiCSQYi0gY+HM0VWDWdkUBYB5iREqoMyrCJ5HpiuJLC1TMqhg7nYCSfWBeN8D+JOwHfMgKoPFTMFtG7MBeHFmAH4SJk29ls6DdKelLyYAJi6kEWZWF5B5jrhB498SGGZQ00cIoZWR2hah2BgbRJ9ZEiwwUItvRKsdODcZSvVq06DNopAAlgCklmACbMRCyDqiIEC2C9dqyqTNO3kwgbExJmB4vOItvj868J4rVy71WoqKWsWKs3hhtlk3tqWGmx63xp3ZT4hNalVhlhFpmmANI2hpO0QZmcOy4uLtbQME5LY28a4aGWmO4auUZqinUghyrLqbUwB+YxG0DoMDew3A2ylArUBFRmY6NSkX8YVIMKPmtPnzwWo1yA6r4TaF+Y0w0hZA2WRJAJ0z0E4C8a4z9jpF3emarQe6ap4VYD5lkahMSOU+uFptriU17kPaPKZeuaVZ1NOq0Kjd4aVQhmKssffMRAgjxDlfHFT4e5apPfGpWJ+87nVa4usbcrWxlDdq6mbqg5w6l1SLKGQGQQjFSQDN97wbECNt7O8QWtRVhIGkQSZJ3FzMk2MnDMkZY0tlQfJmX9ueCUcjmcgoBGXDszSSTOunrJO5MQeuGjLZxRQai51aINFwbMjFdiDvHiHlHTDH2n7O5fN0e6r2EyrAgMp5FZt5QZBxknGuzGc4b46bivQDSCAYBgnxJyMTdScNxyWRJN7FzTi20OozQ/t/bFugFImT9cJfAO0i5nwtZxfTa/mpm49pGGnKvG8/qMNlGjMFqNOCMNXDD/CX3/U4UcpmDN9vMf74auFt/DHv+pxlzfaPwfcTPipUp3xZzFaBtik1SevtjGbkDqVJdOIHp9dsW0PhxVKE+UHBIjMy+Luc8dGkOhc/XSv6OffALsBwoVs4moStMGoR10wF/wDcQfbBv4t5IirQqcmVk91Or9G/LA74c59aedUN99Sg9bMP0j3x1oawen4Zhl/6bNZoOrBlKAMtrgCdvEOembAnePPEuXRNUEEFYnfnEbeuPlekdSMokzBAIEg8yT+He1zYYEZrjKJUczJkAKSQGjSC0xFoK+u9sc1LkanJR8jIkM7rLALpiGbnPInqDiCodVNGp1WhroRpIMztKnzwucY7TiilWrTZajMxRUDja3itcCdTD1AxT7J8b75AoHipKBLOEME+EJyPNiTGy3vg3ifHkVGauh7FMq6MWLAqVHhG50kfKByB5csFMpVkXVhH8jflbAvLFhlk16gylS2qJsw6W+XF2jWrTC00ImxLctB3H9cD+k9cIqw2wdxXgtP7QmZFNYTU1XWpAMAQ0kWcXM7WM3IIqcd7I8OzLd61JO9cwtRZGp+UgeFzcbg4YMxnaqrLLS0CC8tELoJYnlZh1up8sVKvCTV0LVpqKaSwCNzKhRInq1XrHhM9XKTVbF0LmV7QCgDSej9mVaYZNQinJZiWlC3hYlYjmCPDqWS3CqxDpqc1GSmQzBTBLMsGwgEhZjl574p1+ySKQHHeUg+vxORpMMJYNNjMsUK3CmLWvcG4NSK0qjD+Iv8AEmWiXXmCd4IE+XIEjEnxe0XGwpXpLVN0J0CxOpd4kDYn5Vnlt7dUMkBOmlTWTqa/MkmTCm8knCh2gSieIZSmpJR2d6q0zKa0BZdSgxrYyDIk6cMtQVsxUXSTToqZNvEx5C4jfSwIJG4INwBcaS2Sz2a4kQD/AKZ32J/k5xGzqfSemFrN9gKb6nqFIBJJLhQCPveGkBY9enQ4axlVUE0xCgfMLsQJgLPK5AO14FsLHE+3dFqFWnRpVi5puqBqRKEspA1EEwL3nzwWO/2QZV+0Wct2WoyVVMu4BKkDRMiJE91IIkSP5sGstkzSCKtNAogIituRzY92Nv8Ae5jAHgWTU5bJiNTqpcsp0t3srqJEGFkMpJ5WEkjDStIi58THytzsOYHlPrfEm/YkUjuoYM6acxvqvH/Tt7xhd4lw8Zhia60lSnqJLLqiATckjlJ9MEc/nKoc06dNidIOr7oBPIyBIGuxi6ryvjs8I1kGuQ5BlQBCjaJ6kGSDbe/KBXp2F+guVMhlqKmrRSmIJuwCL4ZJ0yDqIUPYSbAxecXcrx6mQZL1NLFXNKWVRAZSQCCQVZRIBkhumBXxL0NQSmp8SMGChWAgBlItbY7f3xnHCOLvQzCaWKSpDxYj5bEEEcoBIO8xbDow7isW3KMkq8mxcE7QUK2X79SEgw4gSpkC/OLrfaCMUu3BrdyWVAEpw7MWuYkFQvvuelsIXAONVNTCiiAEz3Ud5Mzc3DE23k+2DXH+L5g0ClVwBUhe7IUtuDugBUcobkd8SMKyUg5JqFsz7tDQGXzCVqNgx1ACwDC59Aenrh/ymYDqrpswBHoRIvGEXtk4HdLz8R/ID++Gjsq05OkN7GxjkzRz6Y3zVxTMI4ZNJibe+Grh3+kPf9ThS4dsPL0w2cOMUxN5k/mcc/P4HdP9xLWFsUCuL9WpbAys98ZDciNDYYq1F6EjfaP3BxOr2xWzFTcCZxcSMV+3vCKlfJuANZSKi7A+GZiN/DNov+uS5LM6SGFmBkHzEEHG9NU5bzfyv18sYJnaIStUVdldgPQMQPyx1OklacWZMyppm+cIz65mhTqr99QT5HYj2MjHOd4IrkAqrITdWHmLgi9lGkAQOZnCn8K3DZVxcNTqQrDeGUNHRhOqxnfDx9pYEWD/ANNm+ht15jGLIuE2kOi+UVYDq9gsiY7yi4JgzrJgwWYekD87eUmQ7EZGNaUmMQZdmG6h7QejDDXSzigSwZVPMgR7wTHqYGOqrhtj6QeftzwMskq8hRSs5/4clOgyqCPA0XJ5HbUSR6YJ5bbENZZQqOhH1GF/jfFc9TRWytOnUVgJlXLgxNwLR54XFXoJ2UPiJxPOUKD1KZTTUY0qdPSwqBSrKzCGh5gsARbwkHfB7sfnq1Wgpq92ysiNTem5YG2lgxIWGBAsBzi5BJQc52n4oayVKuXVWRXVPAwCawA1QXksBYWtJtfBrstxzN06NOhSoKwUBbKw9WZiY1Hck7k40TaUFHVgwxTk2/6jb2iUmn3YgvUIVZ2t4iTzsATzvGJ6NNjsY8io/aMUa/EAWqVGPhpFqaiCJPhLG8A8h0ABvfE2Ros51sWvcLMQJQgEQJuDuJhiDGENURF05ZgQZSZFzTv031bwTiWpQYiC9ucDl9cR5yswUaAC02BMDYm/liEZquYikoHOXH4GPX8YUejTiFE7qfx+0L/bAmstNGWo4TvGqaNWgTqhrySIGgE+h5zghTeuW8VOmEkXDkmNM7RvqtvtfyxMKQDsCJDrJHK3hP5FMWtEAuV4KjAmnVeW06jLBreNZBPggGygCA564tUqdcMy96qkuCoKSNIuQtxuIBG4uZuMV8rw2nmESuoak7aiNB28UX3H3UNo2GCNGh3tFlaoKklxqXYQxgWO62BvMg4NsFFXN03B8WaWCwOkhVtZSoIbUBz5mT52oUcx4gq1aRbXNmKnSdVtF1Ygg3Y3C8iQcRce4fVSj/8AZLTpVaR1uulWLQB8sg6thzU2GxjCRS7c1kWkjUu7piopq1NOpNOrxBEZfAt7wTECCMHGPJaKY4VGStq1UA6k/cphWhiEXcEliwckhgAoBMTGBfFPhtl51aqndjcajYSOd5Ub8ov0xZ7FZGoK2YzDVqVWlVCwaTeDXJdiBug8TWN/FjjtR2on+HRMiDqKnn0npzt18sWk+dQKc/T6gJxTI08mO5osRqANRwQXa7QpvZRcxzkdMCMy1NE1MQFW87H8vpbFfiPEUpIWe0/KAZJ8h5YUc1mqmZaI/pQbDzP9zjfjx0jLKXJnGarNma4InxEKg3IHIfqfrjScmqIiKoEKABPlz6ee/PC32Z4G1M94SAYgDY3uT12t5z7llo17xJtvM/vgpu9IAYMpmbC/pEYaMgh7tTyjClwtwxteOkYe8qo7tR5DHO6j2NHT+WViCZxQrJJ3waamBOBtZb4yI2g6nVOnFWu5O3XE9OI6YjsOY+t7YJFsE52stKlUdiQFDEwOQud+cW9xjFWqa3ZzuxLfUzjSPiVxArlAnOq4B9F8R/MLjM6VMkgC5JAHqbY6nSxqPL5MWeVyo134XZLRk2qER3lRiCeigKPaQ2GoKaelUC+I3J/FBJJjmf1PliLg9IU6CU0FlVVEG1h/4Pvi0MxFyeRI+m0/ljBkk5SbNEFSoIJVGpQTBIMCN4if1GPmayyblRPVRBjyPLHxKYJ1LAaCuoeZBjobgYrmg9OyySXkkkEgM0zeQdzhT8BryENDAWZ53FlP1Om598e4bV0uyMI0gGRJBDTYRMQQbH9MWqTyNh5wZ/PHNHKSXAOmyC3K7H3HX3xS2SWi0M3TMjUB7xiDM8SUABSHZjCqGEncmegABJMcsT5FmKgMTqFmnTPrCmFneMAO3+XzDUaRy7MrrUmVMH5Kg9DubRvGDSV0AVxQdW1Vwo0NqJVpDu3idrgEAHwgHkoxYftZlxc1VHvP6c98IWZ41xEqKbkt4fvU4MAEkk2O0mZ5DzleqcLrtEqsSJIUL8xJgH0B9b9MP7al9zJTXg2ehx2m7KQ8ySPygGOU4J5nNrTUu7KiKJYsYAAuSZxnfYbJPRemr5Q028X8WWMnSzXkQDPnNueHbNtQeKVY0mLQQjlZMGQdJN8KlGKeibS2IOa7fZd88tZKuY+zrUpozKGidLkBUiWpHT4ravFIFhGi0uIJVSnVpurpK3BsVeB+6tfpjLOI8AH/ABZqqtUFIZ/LoVBMa2pioT7PoA8mgcsafmsqFpsEATWQXKgA+IqpbzYD9MOzKC418C4XuzHs5IoB1d2PdO3ib5S2+kWgk7dI88W+9095TU6aYqAlVMCyyAq6o6D2HLBnOfCStpITOeGIAamJi9idX5xgOvYjiBcoC45yUUL5EGY9gduWH96HyUsMn4G7sNSDLU0mWJLy2+rVAJbUZOlVBIAseeC/FezdDNE94hSoRuCPF6i6vHmJAja2BXAOyWaokls3okRpSmjeZnUtthEeeCXaPifc0RTJ11SNxAI5a97NvEc56HGVy5T9LCa4LYr8Yp0aBNLKs6pB71L6Sw8I3GqRF73tMxhezObSmjOwsBJMf5fFmpWNzpFzN/8ADOE/tfxMuwoiwHib15D2F/fG/HCtGSUnJ2yhUrPm64geJjCryA/y5Prh74bwinl6ekagfvvtqPOf5enLArsTw0LSNeAzyV/pEA/U2wwu8gGF1E/zf3EHBzfsgSAuDvJHLn+04lp3vMdJicdQpPy6T1kX/fFjLUJMSPr/AHG+F2UFeF0WAEk32w80acKPQfphSyyAbYcFJEYw9RKqNPTq2ziomB+YXxYIvVN8UKpM/wC2MydmwALWXbrbEbZYKwvtjn7GQAIJ8x/fri1VUDEXkOWvBm/xaU6aBi2p7+y4SeC1Qteix5VF/UY1Dtrwps1lCFHjU61HWAQQL8wSPWMZGjY7HTNSx0c/MqnZq/F6NVaAQlVqU2R0djJIDawF3kiApneOeKz9padSrRIbu2QkOGYmixCMASwIAINpNxK2MYC8J7SUayClmqj02EDUZem39YMlW89udsE6/ZmmgFWmyOh5qBB8zFj03/TGdpxdSNEVGS9LH3hVcMAyVFcDxFFYESRyjeP1vbBD7boLGpIEk3BjT6xEepGMezeYpUmupU8mAt+t8WeEdoKga9TvKc3UOyHSesWjy8sIliclY1JJ1Zr3CuOUq5qU0ZtVMgmQRY3EHmIi/wC2CX2jQWMapAIExOncSbC17236HGV9g+M0KWezYCGnTYroABIUgABQFkwRqO3LGpIpKzzA1C3MX23g7R0JwucFCVe2gLbWzulmFYmqisXAIKfetHhAJAQzGqYNlnlPziWZDaAhVmWsBEwJVWZgSATIF/ULywH4rxxKFen3ek1W0akLhRpYDyuQsx7DYxixmc9ls2StIhqtI6lJDoNwraXA+9BXUJ69MW41TFos5vOMGVToDHYd5BPoCgnniIsS6hkjUeoIECf0GBj1ncrXAFTRFpAZdPeSHUAxUEkeEGeQExis3a9S6HuyApM3k3BG0RO53xXbb8B9xLyNbKPD6j+374WO0PYujna3icPoABQu5KFpMjxECRtI5Ygz/bsqTCDTI0zINo3IkGfLAfL9uO7zNTMNT/hssMARIgLBvA3Xn+LD4Yci2hMskXotUvh3l1llpySQUM1jAmZBNPcQoG+7X2ODnD+GvTsA+nw20gk+IEhiUU+cz90W651xv4w1SdOXXQsk8ufKSNpnYDAzK/FXMhhqaqPNak/+0gA+mHdjJLbB7qWkfoA1bfI/0H98cDMDUVhtQAaLbEkAyTG4P0wj8L+KCPQQ+FqmxdjpE3IlQJBjlYWMHHXBe11VapNdtVJxZgFEXJBECWW5EbjlPPN9PNXoPuxHmOehp9V/7sIXbisxqjwwAig33uzSCPWIxS7adt8xQX7Nk6LuppwuYXUxMi7KUEBgZkkzPIYFZXtBns2oqVssyikl6gVlDiQNmBGoEzY/i9mYcTj6gMk1JUQONOy25mI/M4z3iTmpmanVnIH10j9saNmqINmFjBBuRB8wIGM64tS7vM1B+FyR/wDIftjoYzOaXwjhfcKyyCSxNjaLATbeBi/UpgEXjy1f7XxG7oyBhuQCNJjcTyx3l64K3gnza/vOEbeyj6uQlpDFvLUf2ti5QyYU6oIO25OOaGYW/iAttqE8/O/0x0mZHKf1P74HZAjSWcMuazJWwBP6YWMrmpIkG5GGqufW04wdUvBs6TyznKOWBlY/fEVUCcfO+cjw7WxHVMnGaD0bJLYLcW6f5+eIHbw3vO9vL8sWzEemK7EXwxFMoVagBUeemP8APLCp2p+HaZgmpQ006h3H3G+nynzH054bhRlgedo/P/YYvd1zGHQySg7iLnFSVM/PfEeHVstUNOshRhyOxHUEWI8xgr2V7SNlaoMk0mIFReRHUD8Q3/LGtdtezS5vKsukd4oLU25hgNvRrA+3QYwmljqY8izQ3+8xSi8ctG78T7H0c0oOlfltFt5OpWFwb85Bta2AGX+Hhp6hUU1V1jTAQGGBLGSTEEAcrn6Mnw5z3e5Cj4iSgKN1lDA/9unDDmqiKNTeHkWn9/2xzZTlC4muLvYs8L7DU1DMlBKbGJapVeofopCjnzw2BilLxMJ06Z2BJ8I9L4X8x2lNhSS34nnn5W/XngbWzZmWqNI6edtgNr/rgljlPchc8sVpbDHEM1l+/V9LsokwgKnXsDq1DUIAIi22K9bjtMMHp5ejTi5JVdRPkQsgRziZjC/muLUkpipUqDQTbw7+QG5O+FjN/EO5FKmSDzcgfkoJH1xqWGzP3WaHmu0aM4Y04qGxei/i03tBWGHO/SRGBnFOJd4gIJtMwoBN2ILKB8xUpPmdr4zqv2yzHJaS9LE/q2BNXjNVySahE7hfCPfTE4OPTpOynNtUxqzvaVE1d4Gm2lZGone4+4OXivYWwpZ3ibVTLmF5KNvfqcQ0aJcwo354fuD9j0y+ljNSt+KDpH9IAP8A1H8saNRFi5w7sZUqANUOhTsN39xsvvfyxJxfsYaFIVVqSJAhh1mLjb3j1w8fY/Yzf/BGLVXJB6ZURte1vpfC+47IZFQzTU2kDyZW2I6MP33Bvh/ynF1ekhT5YgSZaehnmNsB+2/ZtaSJVpCAoC1B5bK3rNj7YBdnM6Fqd2x8L7eTcvrthjqSshpnBuMNRqAzKmzIPvAiCCNiek8/fGiPSE9z3Z7sodTSAomfDHzEm9/ecZfwxVlQ4AXUoYsqgKCQLwZxqlfOUhTFQu2ibaQSDv0BMW/ycc/qFtUaMXhmY5rhfd1atJrd21ptqRpKnbnfnGEPtrlwMyrADxoNoiRK8vKMa58RMmVNOuuxHdOdt/Es+8j388ZX2pbXSR7SrRYcmHP3AxpwS5JMVNU6D3Z1BVy6MRcDTIWT4bCTPSMEMpUAcAgM20yP8OFvsbnTodQflYH5okERblNjh0yNQOswxO3X6Ri5asEtZakDJJv/AEgR7bk++O6eUBNgD5xGO1q6YlSV2kGSPIgwcWqdYtEAgRuSJ+mEtkLORpQ6cvEv6jDZUpyZ6efX9cLXDxNRP6hhoOMefbRq6fSZRp0IBA/84hamcEdOIWXCDVYv1qw+Xy3xFYbfXHxyCATMjEceWIgmc05DfNzFgOWPONT+E2Fjf1/XERkGY/z/ACcSZeiAZwbBQUqE22ge8/2xgfaHhnc5ytTiAHJX+k+IfSY9sbytO2EP4kdmDWX7RSjvKYIcbFkHT+YEm3OfQY09Lk4yp+4jNG1oGfDftamVNSjWnS510zMeMKZU/wBUKB5+uGfP12rQ5cb7jYTyWDb33xjL5gnfBbKdqMxTUDUrKNtYkj3BBPuTjdPDb5LyZebqjTy8RuT1t/h+mF7tnxpEUJq8czoX5ogjxH7ovznnbnhSzfajMuP9TQP5LfnJP54HZLJ1K9TRTUs5uf3Zidh5nFwx1tgs6r16lUjcxZFEkAE7KLk39ycNnB/hxXqANWYUQeUan9xML+uJ+BdlRQqK7trdDK6bLIKkeZBv9MOH2w3Nj7f2GLnP4BFxvhxlxu9Zz6gfouPZfsflKZMIHP8AOSY9oj6jDBWzQ+vmR+uImzcQZj6/2vhPKRYPTIIDqVNJMAnSACBEcrDl74JUqS6YVeg5fnAnHNTOQvhGo89+fUDbHFPMtHiQ78uXTcXOLshLWy+q2gTb/OUY6o5Qhwx1Qd9/pYG3riqeIIXIKMsc5F/Xw4s0PEdhA82B/wDjBxRCbOZRHptTIBVxpNiLG3TfGM5/h7UKz02s1Non02I8iIPvjYlSQZUaf+b+2Ev4h8EjRmKawLJUibH7rXAN7ifIdcMxOnRGEOF1TUp0qk/MvvIswN+RnGucPzfe5VWpsFJUAGJCsLEEcwCCIn354/O/Zni/d1VVmIQkRewJInfYHn/5xpfZ7jq0q4JZu7Mhvw3i+9oIWTHLCs+NsZCVMaeK0atelmUqBSgpt3cCDqUypBk/hB8rYx7j9UNRqTa62/5hjealdWXVqGnqCIseu3UY/O3anOgsKaGfxeV7CefX6YHpXdoLKvB97IVylcxF0O+1jOH2nnKbiCF1dTcDz8ud8Z/wHLkBqhJE2W0zG/5/vgp/xQCJZrcwI/f+2NUo2xI4/aKQEakJBvra3qDq9OuDPD0UCRp2+7f85xmmXzUTLDxWkbn67fXD12acd2dJBHqCfe2ETjSLGnhl6qev7HDIwwB4GsvPQW/IYPSMc7N9xrwL0nJYYpZupB3xaK2xSqmTcf2/z++FI0ApUEYgamNRucToRE4rMwE3xaLZXaob+RxNTE7xfFStUgHnj2Vryd788H7AhdqtsCs9lHqG91GwFvfz9cXXq7bbf56Y+6tt4xSfEko8lTFLi/YGjX8TIyP+NbH3tDfrhXzXwwqqYSsGH8yEfoSMbLRqAjeB054gzdXxKAJJ/IDmfeB740x6qa0jO8C+TLch8Mlia1R2/lUaR7m5/TDLkezi0hpoqFA5C0+puWPrhwpos7X9PXFrLos7L9BifVSfkp4BUGWcG4Y/82PlXLgAGBPRjP0m2HsZZDuq/wDSMcHLItwqiTyUb28vTFfUFdgQ1QQZI+oj2ub4B9+dRV2AE22FvUH9caoaa8gAT5Y5OWU7gHFrqF8E7H5Muq6kupDL0BQn/PKcVsxXHzd4ZP3WsB63P5Y1f7IAbKB6AYkSiAYgYn1SXsX9P+TLqfEqbLDaZ5EASPpv74t5Hu76NR5mWIn21XxpGY4ZTceJAemIv+B0ZA07+X+1sH9REB4JexnlGrJJA0zuW2+kj9McZ/ICrRqIal4nwsdNuqTt7z0xojdnaU2WPO39sSDgNM9fy/ti/qIg9mR+beM9n6uXIZ18DbMDI9CRsfWMSZHjFSnABDDkG/Yi+P0PmOyNJ1Ia4azAqpkdDa4wt534N5JjK66Z/kYgewMgfTDV1cH9xO1IyfOdr80aZpBhTRvmCCC39R54p8E4DUzLEqG0A+NwCfp+Jj09zjZcp8IcghllqVT/AOpUMfRYBwy5LhNKigSlTRFGwUAAYF9XBL0oJYZPyYnV4PmICik5UCF/hkCB15T588dr2QzdQDTSIFjckT7FcbFna2jL1SB3bBHKkRvDEEe98CK9WtTqspzahQSQGQ6gsTchIJiTbFR6ly8It4a9xe4N8LnA1VnQ3+WGNvUMv6YbOG9kadKdBOn6+ft03xFVzjioiDMpLtABF/mIsdETFr8/LBfhOZ1JJMmWBPOzsBMACYAxnyZZ+WxsccXqiTI5EI0r6X9sFAMQUmxNrxmbb2xqilpHLgx6YovUWcXqwkYoPRwKCAIqWwNq5oDrj2PYNBFNqszM7f8An3x3w+uNIO1o+mPY9gmRBCpWtudvfHVDNQcex7FELlHNycS1K0gGP83x7HsCQnFeMfaOZvj2PYhQRbNCYx21e2PY9iiirUzix+e2OTmBvj2PYso7oZnzxZ+0j39Mex7EIfe8kb4lDf749j2KIcNV3xLTq4+Y9iEOkrTM2x9L4+Y9iiMjepiA1Mex7FohT4ll+9pPTmNakTExNpj0n64CUOzlUMT9srGZsZi4IsNduvqMex7Bxm46RTimR8T4DXI8OcdPRT/3zO/1wU4QClJabsGYapIBEkksbSY3649j2I5uSplqKW0EKFaDfa3+fpi2czj2PYAh01QROKDcQUk32x7HsRFn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AutoShape 4" descr="data:image/jpeg;base64,/9j/4AAQSkZJRgABAQAAAQABAAD/2wCEAAkGBhMSERUUExQVFRQWGRoaFxgXGBwcGhwcGxwYGB0cGB0eHSYeGBkkHSAXHy8gIycpLCwsGh8xNTAqNSYsLSkBCQoKDgwOGg8PGiwkHSQsLCwsLC8sLCwpLCksLCwsLCwsLCwsLCwpLCwsLCwsLCwsKSwsLCwsKSwsLCwsLCwsLP/AABEIAMcA/QMBIgACEQEDEQH/xAAcAAACAwEBAQEAAAAAAAAAAAAFBgMEBwIAAQj/xABCEAACAQIEAwYDBgUCBQMFAAABAhEDIQAEEjEFQVEGEyJhcYEHMpEUQlKhscEjYnLR8DPhFYKS0vFjorIWJHOTwv/EABoBAAIDAQEAAAAAAAAAAAAAAAIDAAEEBQb/xAAuEQACAgIBAwMDAQkBAAAAAAAAAQIRAyESBBMxIkFRFDJhcUKBkaGxwdHh8DP/2gAMAwEAAhEDEQA/AC1VR3YxTWmOVsXXM0xbbFWm4/PHn0dM6VSd9hidIFzaOv644YYhzlMvTZAYLqyg+ZBH74KirB2Y7dZLUQHbf5tDR+kx7YuZjtHl8uy968ahICgsTymANj54z/O8O7mkaNamyA1C/e6PELaSIsHWINmxdz/D1bP5VJ10yMst9mSYv1kfrjZ2MV6brZn7mSjVeGdpsrWovUSqClMS9iCABMkETG9xvBwDftllc04Si5Lm4DKVn0mJ523thazPZetlKecJIWlU0pTCkRDVpEDcALAvzJ3F8CMxw0UUyNZIDeN6jTGopXgcr+Ex6YFYMTun+n8LJ3MirQ7v8Q8kNI7xjFjFNiLX6dL4vj4lZEKpFRjq/CjSIkXmINjhL7YcCpU81ltNNAhan3ihQA2qtBkD5rThy7TdncsMlUIoUVNOmwpkIAU5+EgSL3tiuGH0+d/98E5ZN+CPPfFbLQO5D1HsQCpUFQfGZgxpXU23LF3h/wASsjWrCkrsGYwpZCoJmAJPyk7CQOWAfYXs1RrcPdSiCqxrU2qhRr+Yxff5StvLC1/9O/Z3pU8zrVKdQ1O8QAkR3RZ9vHSJUn8SBZgzGJ28Lbir0Tlk0zV8/E9MVzxSllqTVazaUXc73NoAAuScT58f5vhW7ZUVfLorSVD6iJiYVv74x40nOn4NEr46GLgnbbKZtylFzrAJ0spUkCAYkQYkc8DanxYyGrTrqf8A62+vWPbAXs/2LanXy2YprTSmtGnqKsQzE0dLSgXTdjqLapOFqjwdFV6IfxVtEqSAZSomnSY8OrvKl4PyGNjjZHFhbfn2/wBmdyyV7GlcW7fZXKsoqMx7xO8UouoaTsZmLwcc8M+IGTrCsyuwFFNb6kYELtI3m9oF8Z3xTh1JqWUfVqVMrlmBeFBGs6g1jY3HPDjxvKUKnDZpUloDNd1OmmqtDMHhtIEmAcR4saSWyKU22GOFdsMtmaVSrSY6aUmpqEEAAtMXkQDt0OBifF7I9K/Mf6Y/78KvYqgMpmqeosEzCJSdXgjWyu0iCbd4hUf/AJMT/EDgWXp5miUpKiqKbMqqApXXULagBBsI9JGCWLEp8XdexHLI1+TSezvaehnqRqUCSAdLBhBBgGCPQg2xH2l7T0cjSFSrq8RhVUSzHnFwIHMkjF7h+Rp0l00kSmv4UUKJ6wABha+IvZgZugnjVHQtp1EANqEaZJEEkKfY+oyxjB5N/aHJyUdeSKl8S8pUoVKy64padSFRq8R0grDaWEzebRjh/iZlFoU6/wDE0VGKQFGpSsE6hqsIKm02OESpwpSc2tV276p3ajwhZQVqSuSv3at0JG3ikcwAz8OHdMssU0PVno4qCiRtsVE/8uNi6fC/nz/b/IrnkNi4t26y+Wr06NTWWeLqAVUEwCxkED0BtifO9sqFPN08q4fvasaSFGkEyACZsSQeWMp7VZTv8yG8UaEDEEbKRSPK3iv7eeCXaIrme4zBYpU+zU21hohpII6TqJXrfrGA7GOl+n8w+c9jlU+JmUiuR3jDLlQYUeLU2kFLwRM7xiDgnxIy2czIy6LUVmBILBY8ILGYYkWBwC4d2eoLwmsyj/Wcs4kyndswWkTvKHfzJ3BGGPsDk6f2NAtNVemXpMwUAsUYgnVEsDvPX0wvJHFGLaTvwXFzbVsaMsDpkrpMGROqPpvi0q2xzlacCMWSMYx7KzrbAytRvtgq4tilVF9sXZBXdjoHpipSHlP+Ti2zeAemIEBIFxPPzwaLaJCsnFXNoxVgm+kwehgxHvi5px6nT2xdlJGbZyu2k0SGCmoWClWLA3EBYkzqmR+E4tZ7JVsvUyVQj/Tp0VJPyhkZSVY8hAAn13jGjmiLzOLXC6cGB03w5dR+AHATeD8Jq5jL5xlDFXKVEBB8TrUq1GCaoBlSqztPoYD5TL1swlGjoOmmCrOVYaQ1QVG1yAAY8IUXJHK8bAGNgZJjfriLPUvDiu+/gnEQ+1/DqtTMZfSjEE0xIBIGmoXJJ+6At74bu0NBmyVcKpLd2YABJMXsOZjHb8IQKNKkSIPib16+Q2xfyfB6YMgETH3m5EEc+oGFvItfguhU7F8NqjJVyUP8Sq7IpEalC01MTyYqwB6EHbCqO9q0Fyq03Lr3gVQjAjvKT04qSoWkqsxJJN4nlB1wcFpFYK/m08zvM7k/4BjqpwinEabXsS3MQefS2CWZW3QPEDnK91RpoTJRFWepVQJ94wF7R8Napl5VS2hgSFkkrsSABJaDMAdcMPEuFU2WyjaDJJtbzxXThaMukKIgC0xF7fn+eEqSUuQ6tUKHZ6lW+1UCUqaRTNNn7uoqEU6Rpg6mUWLKrR1YC8Y44fwetFdzTqAJUyxgo0kU6tVn0iJeEYGVmeU4fG4dQUg6UDCZM3k7897n64+0+H5Zm0hVJPITy/LD+8/NCeK+TOW4RVpZfKd4lRYp0lJ7p3KlKzVAHVQSp0lTBjmNxi12k4nnMzQQjL1QRUBTTTqDU5pmAQwmAxjUQAb9MaSOEUpP8Ndo9juPSAMeXgNEkTTQgfyjy/sMF31dtFcDN+1HYl6NGh9lpMWC01c01k97TIZHb1YtLHoJO2CHxD7P5itVpGlSd9ad0dIJCsS4ljsqw86jbwnD6/BKJ3pptG3KdX639ceHBqG3dJy5Dlt+p+uKWZ6fwTj8E60onCt274U9egCil9IqeECW8SFZUbkjaByY4K1MxkpIKoepFMkWJPzBYNyefM4D5yrSZStLLooEwzgDT/MFF/qRgYRadgymqFA8BzOYqPW7twEj5qbIXIago0K3jMU6RYk7swAnlFU7IVxlVK0XL1EKsmzAmpqUsCYUFSSTygTvjReG8OpNRpO1JAYDDwjc2BG5FoO+F7tdwvM1aiNks0tNxqXQxJWQATpAQgPB+9e9sNWVuXElasVsn2Tr1qlbVTcd3TOjUCuqqarVPCTAYaZGq48YvjjLdmc1VRKb0KvdtUZfGpWKf2mlWJqA3UR3sSLxAwxdhcrmftBrVzqFSkPEWdoIa8SoVJsSD5EbnB/h/bbLvmquUZhTrU2AUMwioCJDUzzPVd/XFvJNN0rL4r3YrVezObovmEpq9SlUVmJ8MO2t2BAme+gop6gHouCHZbOZynUpUDQcURr1M9Jk0+Oow8RMNbRYA/MemG/ivEVoUi7XMwqjck8h+uKOR7RrUJ8BABEH1FxHUfvhLnOS8F+lPyTdms7mKiP9ppCmwchY2Kwt/mMeLUJm8Tg5NsUqGbT8QE4uIR7YRK/gO17HNQWwPrgHngg7YoVonFBIWCIUYgSJxZ0ygPLEZWVOmxwSCZ4Y+oBPnjtQYE7+WOdMn0xbKRbdMeyikMfO2JHWBj2QPjxRArlFAADbjwmPyJ6SIOIOKRtP1xcpMQ/kyzHmpAMecFf+nFHjayPCPFI9xIn8sCyIlb5Vvy+uLZzIp0y7bKJMCTGBVU1oaALR3ZMQeZBi8bXPW2CGRSsQklN27zzW4WOh2Y/TBUCxZz3xDbvB3SaVBuai2b31W3Bte3ni5wHtt3r6KmksTA7tWgbfMTtz5YIVOx+W1s5QM5kjXJUHyUEAieRxHTyOYGpVUATAKlKQgSLaQ7xF7mdtr4fyxtUkKqSdlzMbERsSB+TD8iMeyIYzYD/N+WOXDGQYkBA1yRqi8bTbTj1LPrTJDAzBJIE2hm//AJaw6eeMzWx16BXFaT06zSfCQCDbnY29QcTdnkJqs5MqqxPmTP6D8xgtxbIJWpnVeASCNwY5flixkMolJQqCF39SeZ88P7icKEdupWfRnkn5lPuMSJnUmzT6X8+WK9DiaPVZFJJSzEEEKwPyteQ3OI/Q47p11VqmpgBK7mN1UfsfphdDCTMZvSjFVZiASBpa5+mFurxuoysjVKcGQYEMAeV2t0uJwzmuu0ib/Ub/AKjArKdrsnUrmklZGrAkFQDqEEKRMRY73wcHXsLnFv3BChnICIWJgW2E9TsBi/leDhb1lZjNgBNPe1hdrR8w9hgvXzs6lAI0+KTsdBUt6RIxDX4TTZiSsnUDuYkHUDbof3GClkb/AADHGkCKlKkxGt3qEOGUkhYI1OvMHY+4Vek4s0c5SdpXQzeF5t95ZU+pSb9B5YVaHbKTVC0KVNaTBV1sNRC2AmbfJF9gBM4nz3bbKirTpMabow8ZEFUHIWuxmLKOu0RiPHKw1JUF+0XDszWRVpVRREjV/DWrIv8AdYC220+mBFPg65d2rVs22s6VZ0oqpsIALBCVWB6Yn7C9pxXpd1UrrUzFMuHsQxUMQGMi9okgnl1wU43xDuELSCG3UiRsFtcb+Eaeflc4ppp8GMU9WhbznEftVUhSWp05VCwjURGpiYFpgHnAHUxJ/wAWo0wQW+Umes3JJ+hPv54hGRp1Ki1bzTLBN/lYQQw5/wC3rI3OdkELqUVdBPiDEyOpUxO0898bIqNJGCTbk7D9HjCRqhgl5YgACDHW8naJww8C4otUHQwYQNvr+hwh5nM0MvoyzqGRzsVt4m5zY+K8dBhv7M8Lp0ZFJEprckKIBJgT64VliuLCxv1IYma2KVVr4s1Ftim4M2xgOghdpoSomfbHVFBHPHylXBTbYdMc0Xvg0WyUC5vIFo87z+o+mI0Wd8SNb/PriE1Qu5gC5J+t+mLBL9T5cBD22yVF9L16YIN4lo9dIMYzvtn8QHzDGlQJWgLEixqeZ6J0HPn0C5w3gGYzP+hReoOZFl9NRgT5Y2Q6TVzdCJZt1E/Q+S7XZOsP4WZoO8eEd4oPpBvB22xNms6GUMskEA7bgjGAZjsBxBLnK1D/AE6X/wDiTiThprUPDUp1KfOGWopPlBZRHOR5dcSXSwa9MiRyu9o/QFTPgKPlHXUwFvrfHKdqcskBsxl1PQ1BP64xkaq0aabPP/puwn/n7ymD/wBOC1Xs9nqNHvO4YqBcLWIIA3JSk0fTAdhLyxjkbLQzge6OjA81uPqGx8zesU3KkAgSLdN9zE9MYZwHjzJVDU5StMqNte8I5AAqK11DMNSsV8TLqC7Xl82K+XFRL60kCd+ce+3vhWTC8bKUuSOs+uimdIFgTfnubz1PPGG5rj+YzFRtbFagGkhCYtTrKYgwbEdZ98bXn0WoAwY6bgraDfZgRvuCPUYC5fsVlWbUaaMf6E/l28O9j/1N1xMeSMLsk4OXuU/hzxfMV0qirBpKtNKfywIXS4teJE388HM3xYooL/w6SquuobySNgADz6iCCZ6YI5TJd2qIijSoA3ja2wWJ54DZ7szVrEk5qtSQhQtOkYUQBJJsTP5YrknJvwXxpUK+f7f1O405CmNY0wAr1HCzoIIKQxiLhmgeVw0ZHiytSR61RKdRqFNnDFVhirhwVYiN9jtiqnYCgznvHzD3JhqrEQZkEG0b7XxNR7CZGnVSKFPxBxdQZI0kb7mNWDcoPwUkzinx7L16nc5bMouZbUVbQKnyooPiHhbwiYMzfpYNw/4eZylmqmZXNUXqPq1EppktpJ8OgqJKqZEYdqPZ3LU7rQpAiIIRZt5xgjRpACwAwHOlUScd2UslkGAY1KgqOwgsEVdxHK55b9B0xBnOGUs3QQVQxBUGVZlMkCbgjFPth2nXLZeowILAEAElZa0Kp5kybjYBjyxey6IVUU2mBMB203nkDAE8uWBppWXyti5V+F2RU6gtTUDIOsyL8jEjniXLdi8lTM9ypMzLEm42NzFsLnaHtHUyxHfUKqgQrEuSGI1HwvcXGltW52tfEHFe2lH7KGpajVqFe7QVTOozTh/5ROqBuY23Du3kdbYPcSFPiVWtlc0a9LwP3lRkII8SamBkc1Ox5e+NHr8X+0UabAQaopOTqZdErOnVpK2Yn5iAdRvbCanFKlTTk8+lBlriqtCum6PrdTLfh7z0sVmZw5cfpGiaXdI1RWRUCqZMKILARcaNM3ERI5zonTaT8ilaTojyFMhBqMsdzt5fXr54sClyO3n0xT4ezNTBdVW/hCmRp+77xviz3l7HEMr2T0sutjA8Nxbb0/PDNwen/Dnm37W/vhWpnbDVwsTSQ+WEZno0YF6i022KFXfFiuxxSdsYzcgFQpwmPlKmZtiSg1hPPHlPv54JFs7q1NhyOx69RjOPiP2kMfZqZgm9U+XJffc+UdcPPH+Lpl8u9V4hRIE7n7oHqYH1xheazjVXao5lnJY+p6eXIeUY3dNj5Pk/Yy5Z0qCHZfs62bzATZFvUbov9zsP9sbjwvKJTVVRQqKAANoGF7sV2c+z5TxT3lUanjcfhHsPzJxG/Ds2bCvWUMDIakH3Ukj5vaY3IicDnydyVXpBY48V+R24hxSnSQCQ7MQAsjaQCT0Amcc54pUAINt1YfS2ERez2Z1KkqZMBm1SYUMbGFA5Te4jFjJZLOZepYpVNhoDWFwdoVVPO55nrhUoRrT2Em734G/M8NNU6XINMFXgTJN49IIBtvPIb9UslWox3bGqha6uSSBA+9c/jYm8mABixTrmdgGKgkC8XbmN98EsupgThXKgmjBeNgCsWVdGlyP6ZOoT0ggb3xqnYHiofK6UWdDEC4ACt4kBm8gGLA/KcIHGGFTMVi6kKznUvOCb/wDN+4GFLLcZzGSzT91WZGRmpz91grkQyGxBImCNz1vjpyx92FGVT4M/QuZ1gllQeIeIah7ETHi5XibdMfMtnV7vWRYLJAubWjofI88VuzfGjmspRrW1OvjjYMCVYDp4g2BHH6Ld02XR9Gtl0kNHhLgVFLbgKCCYvBAvjm8blTNKerQ5ZXMakViCsgEg8vI4+ZEzTT+lf0GBeTqMtJFZ1XwgAsCWPLVEiCSQYi0gY+HM0VWDWdkUBYB5iREqoMyrCJ5HpiuJLC1TMqhg7nYCSfWBeN8D+JOwHfMgKoPFTMFtG7MBeHFmAH4SJk29ls6DdKelLyYAJi6kEWZWF5B5jrhB498SGGZQ00cIoZWR2hah2BgbRJ9ZEiwwUItvRKsdODcZSvVq06DNopAAlgCklmACbMRCyDqiIEC2C9dqyqTNO3kwgbExJmB4vOItvj868J4rVy71WoqKWsWKs3hhtlk3tqWGmx63xp3ZT4hNalVhlhFpmmANI2hpO0QZmcOy4uLtbQME5LY28a4aGWmO4auUZqinUghyrLqbUwB+YxG0DoMDew3A2ylArUBFRmY6NSkX8YVIMKPmtPnzwWo1yA6r4TaF+Y0w0hZA2WRJAJ0z0E4C8a4z9jpF3emarQe6ap4VYD5lkahMSOU+uFptriU17kPaPKZeuaVZ1NOq0Kjd4aVQhmKssffMRAgjxDlfHFT4e5apPfGpWJ+87nVa4usbcrWxlDdq6mbqg5w6l1SLKGQGQQjFSQDN97wbECNt7O8QWtRVhIGkQSZJ3FzMk2MnDMkZY0tlQfJmX9ueCUcjmcgoBGXDszSSTOunrJO5MQeuGjLZxRQai51aINFwbMjFdiDvHiHlHTDH2n7O5fN0e6r2EyrAgMp5FZt5QZBxknGuzGc4b46bivQDSCAYBgnxJyMTdScNxyWRJN7FzTi20OozQ/t/bFugFImT9cJfAO0i5nwtZxfTa/mpm49pGGnKvG8/qMNlGjMFqNOCMNXDD/CX3/U4UcpmDN9vMf74auFt/DHv+pxlzfaPwfcTPipUp3xZzFaBtik1SevtjGbkDqVJdOIHp9dsW0PhxVKE+UHBIjMy+Luc8dGkOhc/XSv6OffALsBwoVs4moStMGoR10wF/wDcQfbBv4t5IirQqcmVk91Or9G/LA74c59aedUN99Sg9bMP0j3x1oawen4Zhl/6bNZoOrBlKAMtrgCdvEOembAnePPEuXRNUEEFYnfnEbeuPlekdSMokzBAIEg8yT+He1zYYEZrjKJUczJkAKSQGjSC0xFoK+u9sc1LkanJR8jIkM7rLALpiGbnPInqDiCodVNGp1WhroRpIMztKnzwucY7TiilWrTZajMxRUDja3itcCdTD1AxT7J8b75AoHipKBLOEME+EJyPNiTGy3vg3ifHkVGauh7FMq6MWLAqVHhG50kfKByB5csFMpVkXVhH8jflbAvLFhlk16gylS2qJsw6W+XF2jWrTC00ImxLctB3H9cD+k9cIqw2wdxXgtP7QmZFNYTU1XWpAMAQ0kWcXM7WM3IIqcd7I8OzLd61JO9cwtRZGp+UgeFzcbg4YMxnaqrLLS0CC8tELoJYnlZh1up8sVKvCTV0LVpqKaSwCNzKhRInq1XrHhM9XKTVbF0LmV7QCgDSej9mVaYZNQinJZiWlC3hYlYjmCPDqWS3CqxDpqc1GSmQzBTBLMsGwgEhZjl574p1+ySKQHHeUg+vxORpMMJYNNjMsUK3CmLWvcG4NSK0qjD+Iv8AEmWiXXmCd4IE+XIEjEnxe0XGwpXpLVN0J0CxOpd4kDYn5Vnlt7dUMkBOmlTWTqa/MkmTCm8knCh2gSieIZSmpJR2d6q0zKa0BZdSgxrYyDIk6cMtQVsxUXSTToqZNvEx5C4jfSwIJG4INwBcaS2Sz2a4kQD/AKZ32J/k5xGzqfSemFrN9gKb6nqFIBJJLhQCPveGkBY9enQ4axlVUE0xCgfMLsQJgLPK5AO14FsLHE+3dFqFWnRpVi5puqBqRKEspA1EEwL3nzwWO/2QZV+0Wct2WoyVVMu4BKkDRMiJE91IIkSP5sGstkzSCKtNAogIituRzY92Nv8Ae5jAHgWTU5bJiNTqpcsp0t3srqJEGFkMpJ5WEkjDStIi58THytzsOYHlPrfEm/YkUjuoYM6acxvqvH/Tt7xhd4lw8Zhia60lSnqJLLqiATckjlJ9MEc/nKoc06dNidIOr7oBPIyBIGuxi6ryvjs8I1kGuQ5BlQBCjaJ6kGSDbe/KBXp2F+guVMhlqKmrRSmIJuwCL4ZJ0yDqIUPYSbAxecXcrx6mQZL1NLFXNKWVRAZSQCCQVZRIBkhumBXxL0NQSmp8SMGChWAgBlItbY7f3xnHCOLvQzCaWKSpDxYj5bEEEcoBIO8xbDow7isW3KMkq8mxcE7QUK2X79SEgw4gSpkC/OLrfaCMUu3BrdyWVAEpw7MWuYkFQvvuelsIXAONVNTCiiAEz3Ud5Mzc3DE23k+2DXH+L5g0ClVwBUhe7IUtuDugBUcobkd8SMKyUg5JqFsz7tDQGXzCVqNgx1ACwDC59Aenrh/ymYDqrpswBHoRIvGEXtk4HdLz8R/ID++Gjsq05OkN7GxjkzRz6Y3zVxTMI4ZNJibe+Grh3+kPf9ThS4dsPL0w2cOMUxN5k/mcc/P4HdP9xLWFsUCuL9WpbAys98ZDciNDYYq1F6EjfaP3BxOr2xWzFTcCZxcSMV+3vCKlfJuANZSKi7A+GZiN/DNov+uS5LM6SGFmBkHzEEHG9NU5bzfyv18sYJnaIStUVdldgPQMQPyx1OklacWZMyppm+cIz65mhTqr99QT5HYj2MjHOd4IrkAqrITdWHmLgi9lGkAQOZnCn8K3DZVxcNTqQrDeGUNHRhOqxnfDx9pYEWD/ANNm+ht15jGLIuE2kOi+UVYDq9gsiY7yi4JgzrJgwWYekD87eUmQ7EZGNaUmMQZdmG6h7QejDDXSzigSwZVPMgR7wTHqYGOqrhtj6QeftzwMskq8hRSs5/4clOgyqCPA0XJ5HbUSR6YJ5bbENZZQqOhH1GF/jfFc9TRWytOnUVgJlXLgxNwLR54XFXoJ2UPiJxPOUKD1KZTTUY0qdPSwqBSrKzCGh5gsARbwkHfB7sfnq1Wgpq92ysiNTem5YG2lgxIWGBAsBzi5BJQc52n4oayVKuXVWRXVPAwCawA1QXksBYWtJtfBrstxzN06NOhSoKwUBbKw9WZiY1Hck7k40TaUFHVgwxTk2/6jb2iUmn3YgvUIVZ2t4iTzsATzvGJ6NNjsY8io/aMUa/EAWqVGPhpFqaiCJPhLG8A8h0ABvfE2Ros51sWvcLMQJQgEQJuDuJhiDGENURF05ZgQZSZFzTv031bwTiWpQYiC9ucDl9cR5yswUaAC02BMDYm/liEZquYikoHOXH4GPX8YUejTiFE7qfx+0L/bAmstNGWo4TvGqaNWgTqhrySIGgE+h5zghTeuW8VOmEkXDkmNM7RvqtvtfyxMKQDsCJDrJHK3hP5FMWtEAuV4KjAmnVeW06jLBreNZBPggGygCA564tUqdcMy96qkuCoKSNIuQtxuIBG4uZuMV8rw2nmESuoak7aiNB28UX3H3UNo2GCNGh3tFlaoKklxqXYQxgWO62BvMg4NsFFXN03B8WaWCwOkhVtZSoIbUBz5mT52oUcx4gq1aRbXNmKnSdVtF1Ygg3Y3C8iQcRce4fVSj/8AZLTpVaR1uulWLQB8sg6thzU2GxjCRS7c1kWkjUu7piopq1NOpNOrxBEZfAt7wTECCMHGPJaKY4VGStq1UA6k/cphWhiEXcEliwckhgAoBMTGBfFPhtl51aqndjcajYSOd5Ub8ov0xZ7FZGoK2YzDVqVWlVCwaTeDXJdiBug8TWN/FjjtR2on+HRMiDqKnn0npzt18sWk+dQKc/T6gJxTI08mO5osRqANRwQXa7QpvZRcxzkdMCMy1NE1MQFW87H8vpbFfiPEUpIWe0/KAZJ8h5YUc1mqmZaI/pQbDzP9zjfjx0jLKXJnGarNma4InxEKg3IHIfqfrjScmqIiKoEKABPlz6ee/PC32Z4G1M94SAYgDY3uT12t5z7llo17xJtvM/vgpu9IAYMpmbC/pEYaMgh7tTyjClwtwxteOkYe8qo7tR5DHO6j2NHT+WViCZxQrJJ3waamBOBtZb4yI2g6nVOnFWu5O3XE9OI6YjsOY+t7YJFsE52stKlUdiQFDEwOQud+cW9xjFWqa3ZzuxLfUzjSPiVxArlAnOq4B9F8R/MLjM6VMkgC5JAHqbY6nSxqPL5MWeVyo134XZLRk2qER3lRiCeigKPaQ2GoKaelUC+I3J/FBJJjmf1PliLg9IU6CU0FlVVEG1h/4Pvi0MxFyeRI+m0/ljBkk5SbNEFSoIJVGpQTBIMCN4if1GPmayyblRPVRBjyPLHxKYJ1LAaCuoeZBjobgYrmg9OyySXkkkEgM0zeQdzhT8BryENDAWZ53FlP1Om598e4bV0uyMI0gGRJBDTYRMQQbH9MWqTyNh5wZ/PHNHKSXAOmyC3K7H3HX3xS2SWi0M3TMjUB7xiDM8SUABSHZjCqGEncmegABJMcsT5FmKgMTqFmnTPrCmFneMAO3+XzDUaRy7MrrUmVMH5Kg9DubRvGDSV0AVxQdW1Vwo0NqJVpDu3idrgEAHwgHkoxYftZlxc1VHvP6c98IWZ41xEqKbkt4fvU4MAEkk2O0mZ5DzleqcLrtEqsSJIUL8xJgH0B9b9MP7al9zJTXg2ehx2m7KQ8ySPygGOU4J5nNrTUu7KiKJYsYAAuSZxnfYbJPRemr5Q028X8WWMnSzXkQDPnNueHbNtQeKVY0mLQQjlZMGQdJN8KlGKeibS2IOa7fZd88tZKuY+zrUpozKGidLkBUiWpHT4ravFIFhGi0uIJVSnVpurpK3BsVeB+6tfpjLOI8AH/ABZqqtUFIZ/LoVBMa2pioT7PoA8mgcsafmsqFpsEATWQXKgA+IqpbzYD9MOzKC418C4XuzHs5IoB1d2PdO3ib5S2+kWgk7dI88W+9095TU6aYqAlVMCyyAq6o6D2HLBnOfCStpITOeGIAamJi9idX5xgOvYjiBcoC45yUUL5EGY9gduWH96HyUsMn4G7sNSDLU0mWJLy2+rVAJbUZOlVBIAseeC/FezdDNE94hSoRuCPF6i6vHmJAja2BXAOyWaokls3okRpSmjeZnUtthEeeCXaPifc0RTJ11SNxAI5a97NvEc56HGVy5T9LCa4LYr8Yp0aBNLKs6pB71L6Sw8I3GqRF73tMxhezObSmjOwsBJMf5fFmpWNzpFzN/8ADOE/tfxMuwoiwHib15D2F/fG/HCtGSUnJ2yhUrPm64geJjCryA/y5Prh74bwinl6ekagfvvtqPOf5enLArsTw0LSNeAzyV/pEA/U2wwu8gGF1E/zf3EHBzfsgSAuDvJHLn+04lp3vMdJicdQpPy6T1kX/fFjLUJMSPr/AHG+F2UFeF0WAEk32w80acKPQfphSyyAbYcFJEYw9RKqNPTq2ziomB+YXxYIvVN8UKpM/wC2MydmwALWXbrbEbZYKwvtjn7GQAIJ8x/fri1VUDEXkOWvBm/xaU6aBi2p7+y4SeC1Qteix5VF/UY1Dtrwps1lCFHjU61HWAQQL8wSPWMZGjY7HTNSx0c/MqnZq/F6NVaAQlVqU2R0djJIDawF3kiApneOeKz9padSrRIbu2QkOGYmixCMASwIAINpNxK2MYC8J7SUayClmqj02EDUZem39YMlW89udsE6/ZmmgFWmyOh5qBB8zFj03/TGdpxdSNEVGS9LH3hVcMAyVFcDxFFYESRyjeP1vbBD7boLGpIEk3BjT6xEepGMezeYpUmupU8mAt+t8WeEdoKga9TvKc3UOyHSesWjy8sIliclY1JJ1Zr3CuOUq5qU0ZtVMgmQRY3EHmIi/wC2CX2jQWMapAIExOncSbC17236HGV9g+M0KWezYCGnTYroABIUgABQFkwRqO3LGpIpKzzA1C3MX23g7R0JwucFCVe2gLbWzulmFYmqisXAIKfetHhAJAQzGqYNlnlPziWZDaAhVmWsBEwJVWZgSATIF/ULywH4rxxKFen3ek1W0akLhRpYDyuQsx7DYxixmc9ls2StIhqtI6lJDoNwraXA+9BXUJ69MW41TFos5vOMGVToDHYd5BPoCgnniIsS6hkjUeoIECf0GBj1ncrXAFTRFpAZdPeSHUAxUEkeEGeQExis3a9S6HuyApM3k3BG0RO53xXbb8B9xLyNbKPD6j+374WO0PYujna3icPoABQu5KFpMjxECRtI5Ygz/bsqTCDTI0zINo3IkGfLAfL9uO7zNTMNT/hssMARIgLBvA3Xn+LD4Yci2hMskXotUvh3l1llpySQUM1jAmZBNPcQoG+7X2ODnD+GvTsA+nw20gk+IEhiUU+cz90W651xv4w1SdOXXQsk8ufKSNpnYDAzK/FXMhhqaqPNak/+0gA+mHdjJLbB7qWkfoA1bfI/0H98cDMDUVhtQAaLbEkAyTG4P0wj8L+KCPQQ+FqmxdjpE3IlQJBjlYWMHHXBe11VapNdtVJxZgFEXJBECWW5EbjlPPN9PNXoPuxHmOehp9V/7sIXbisxqjwwAig33uzSCPWIxS7adt8xQX7Nk6LuppwuYXUxMi7KUEBgZkkzPIYFZXtBns2oqVssyikl6gVlDiQNmBGoEzY/i9mYcTj6gMk1JUQONOy25mI/M4z3iTmpmanVnIH10j9saNmqINmFjBBuRB8wIGM64tS7vM1B+FyR/wDIftjoYzOaXwjhfcKyyCSxNjaLATbeBi/UpgEXjy1f7XxG7oyBhuQCNJjcTyx3l64K3gnza/vOEbeyj6uQlpDFvLUf2ti5QyYU6oIO25OOaGYW/iAttqE8/O/0x0mZHKf1P74HZAjSWcMuazJWwBP6YWMrmpIkG5GGqufW04wdUvBs6TyznKOWBlY/fEVUCcfO+cjw7WxHVMnGaD0bJLYLcW6f5+eIHbw3vO9vL8sWzEemK7EXwxFMoVagBUeemP8APLCp2p+HaZgmpQ006h3H3G+nynzH054bhRlgedo/P/YYvd1zGHQySg7iLnFSVM/PfEeHVstUNOshRhyOxHUEWI8xgr2V7SNlaoMk0mIFReRHUD8Q3/LGtdtezS5vKsukd4oLU25hgNvRrA+3QYwmljqY8izQ3+8xSi8ctG78T7H0c0oOlfltFt5OpWFwb85Bta2AGX+Hhp6hUU1V1jTAQGGBLGSTEEAcrn6Mnw5z3e5Cj4iSgKN1lDA/9unDDmqiKNTeHkWn9/2xzZTlC4muLvYs8L7DU1DMlBKbGJapVeofopCjnzw2BilLxMJ06Z2BJ8I9L4X8x2lNhSS34nnn5W/XngbWzZmWqNI6edtgNr/rgljlPchc8sVpbDHEM1l+/V9LsokwgKnXsDq1DUIAIi22K9bjtMMHp5ejTi5JVdRPkQsgRziZjC/muLUkpipUqDQTbw7+QG5O+FjN/EO5FKmSDzcgfkoJH1xqWGzP3WaHmu0aM4Y04qGxei/i03tBWGHO/SRGBnFOJd4gIJtMwoBN2ILKB8xUpPmdr4zqv2yzHJaS9LE/q2BNXjNVySahE7hfCPfTE4OPTpOynNtUxqzvaVE1d4Gm2lZGone4+4OXivYWwpZ3ibVTLmF5KNvfqcQ0aJcwo354fuD9j0y+ljNSt+KDpH9IAP8A1H8saNRFi5w7sZUqANUOhTsN39xsvvfyxJxfsYaFIVVqSJAhh1mLjb3j1w8fY/Yzf/BGLVXJB6ZURte1vpfC+47IZFQzTU2kDyZW2I6MP33Bvh/ynF1ekhT5YgSZaehnmNsB+2/ZtaSJVpCAoC1B5bK3rNj7YBdnM6Fqd2x8L7eTcvrthjqSshpnBuMNRqAzKmzIPvAiCCNiek8/fGiPSE9z3Z7sodTSAomfDHzEm9/ecZfwxVlQ4AXUoYsqgKCQLwZxqlfOUhTFQu2ibaQSDv0BMW/ycc/qFtUaMXhmY5rhfd1atJrd21ptqRpKnbnfnGEPtrlwMyrADxoNoiRK8vKMa58RMmVNOuuxHdOdt/Es+8j388ZX2pbXSR7SrRYcmHP3AxpwS5JMVNU6D3Z1BVy6MRcDTIWT4bCTPSMEMpUAcAgM20yP8OFvsbnTodQflYH5okERblNjh0yNQOswxO3X6Ri5asEtZakDJJv/AEgR7bk++O6eUBNgD5xGO1q6YlSV2kGSPIgwcWqdYtEAgRuSJ+mEtkLORpQ6cvEv6jDZUpyZ6efX9cLXDxNRP6hhoOMefbRq6fSZRp0IBA/84hamcEdOIWXCDVYv1qw+Xy3xFYbfXHxyCATMjEceWIgmc05DfNzFgOWPONT+E2Fjf1/XERkGY/z/ACcSZeiAZwbBQUqE22ge8/2xgfaHhnc5ytTiAHJX+k+IfSY9sbytO2EP4kdmDWX7RSjvKYIcbFkHT+YEm3OfQY09Lk4yp+4jNG1oGfDftamVNSjWnS510zMeMKZU/wBUKB5+uGfP12rQ5cb7jYTyWDb33xjL5gnfBbKdqMxTUDUrKNtYkj3BBPuTjdPDb5LyZebqjTy8RuT1t/h+mF7tnxpEUJq8czoX5ogjxH7ovznnbnhSzfajMuP9TQP5LfnJP54HZLJ1K9TRTUs5uf3Zidh5nFwx1tgs6r16lUjcxZFEkAE7KLk39ycNnB/hxXqANWYUQeUan9xML+uJ+BdlRQqK7trdDK6bLIKkeZBv9MOH2w3Nj7f2GLnP4BFxvhxlxu9Zz6gfouPZfsflKZMIHP8AOSY9oj6jDBWzQ+vmR+uImzcQZj6/2vhPKRYPTIIDqVNJMAnSACBEcrDl74JUqS6YVeg5fnAnHNTOQvhGo89+fUDbHFPMtHiQ78uXTcXOLshLWy+q2gTb/OUY6o5Qhwx1Qd9/pYG3riqeIIXIKMsc5F/Xw4s0PEdhA82B/wDjBxRCbOZRHptTIBVxpNiLG3TfGM5/h7UKz02s1Non02I8iIPvjYlSQZUaf+b+2Ev4h8EjRmKawLJUibH7rXAN7ifIdcMxOnRGEOF1TUp0qk/MvvIswN+RnGucPzfe5VWpsFJUAGJCsLEEcwCCIn354/O/Zni/d1VVmIQkRewJInfYHn/5xpfZ7jq0q4JZu7Mhvw3i+9oIWTHLCs+NsZCVMaeK0atelmUqBSgpt3cCDqUypBk/hB8rYx7j9UNRqTa62/5hjealdWXVqGnqCIseu3UY/O3anOgsKaGfxeV7CefX6YHpXdoLKvB97IVylcxF0O+1jOH2nnKbiCF1dTcDz8ud8Z/wHLkBqhJE2W0zG/5/vgp/xQCJZrcwI/f+2NUo2xI4/aKQEakJBvra3qDq9OuDPD0UCRp2+7f85xmmXzUTLDxWkbn67fXD12acd2dJBHqCfe2ETjSLGnhl6qev7HDIwwB4GsvPQW/IYPSMc7N9xrwL0nJYYpZupB3xaK2xSqmTcf2/z++FI0ApUEYgamNRucToRE4rMwE3xaLZXaob+RxNTE7xfFStUgHnj2Vryd788H7AhdqtsCs9lHqG91GwFvfz9cXXq7bbf56Y+6tt4xSfEko8lTFLi/YGjX8TIyP+NbH3tDfrhXzXwwqqYSsGH8yEfoSMbLRqAjeB054gzdXxKAJJ/IDmfeB740x6qa0jO8C+TLch8Mlia1R2/lUaR7m5/TDLkezi0hpoqFA5C0+puWPrhwpos7X9PXFrLos7L9BifVSfkp4BUGWcG4Y/82PlXLgAGBPRjP0m2HsZZDuq/wDSMcHLItwqiTyUb28vTFfUFdgQ1QQZI+oj2ub4B9+dRV2AE22FvUH9caoaa8gAT5Y5OWU7gHFrqF8E7H5Muq6kupDL0BQn/PKcVsxXHzd4ZP3WsB63P5Y1f7IAbKB6AYkSiAYgYn1SXsX9P+TLqfEqbLDaZ5EASPpv74t5Hu76NR5mWIn21XxpGY4ZTceJAemIv+B0ZA07+X+1sH9REB4JexnlGrJJA0zuW2+kj9McZ/ICrRqIal4nwsdNuqTt7z0xojdnaU2WPO39sSDgNM9fy/ti/qIg9mR+beM9n6uXIZ18DbMDI9CRsfWMSZHjFSnABDDkG/Yi+P0PmOyNJ1Ia4azAqpkdDa4wt534N5JjK66Z/kYgewMgfTDV1cH9xO1IyfOdr80aZpBhTRvmCCC39R54p8E4DUzLEqG0A+NwCfp+Jj09zjZcp8IcghllqVT/AOpUMfRYBwy5LhNKigSlTRFGwUAAYF9XBL0oJYZPyYnV4PmICik5UCF/hkCB15T588dr2QzdQDTSIFjckT7FcbFna2jL1SB3bBHKkRvDEEe98CK9WtTqspzahQSQGQ6gsTchIJiTbFR6ly8It4a9xe4N8LnA1VnQ3+WGNvUMv6YbOG9kadKdBOn6+ft03xFVzjioiDMpLtABF/mIsdETFr8/LBfhOZ1JJMmWBPOzsBMACYAxnyZZ+WxsccXqiTI5EI0r6X9sFAMQUmxNrxmbb2xqilpHLgx6YovUWcXqwkYoPRwKCAIqWwNq5oDrj2PYNBFNqszM7f8An3x3w+uNIO1o+mPY9gmRBCpWtudvfHVDNQcex7FELlHNycS1K0gGP83x7HsCQnFeMfaOZvj2PYhQRbNCYx21e2PY9iiirUzix+e2OTmBvj2PYso7oZnzxZ+0j39Mex7EIfe8kb4lDf749j2KIcNV3xLTq4+Y9iEOkrTM2x9L4+Y9iiMjepiA1Mex7FohT4ll+9pPTmNakTExNpj0n64CUOzlUMT9srGZsZi4IsNduvqMex7Bxm46RTimR8T4DXI8OcdPRT/3zO/1wU4QClJabsGYapIBEkksbSY3649j2I5uSplqKW0EKFaDfa3+fpi2czj2PYAh01QROKDcQUk32x7HsRFn/9k=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18" name="Picture 6" descr="https://encrypted-tbn2.gstatic.com/images?q=tbn:ANd9GcSBymIfw4qfxtaGnxNqzjav1JgaCMltptbLIDr_LtoBv_9-O-pZ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4941" y="1965324"/>
            <a:ext cx="4626402" cy="362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2800" dirty="0"/>
              <a:t>D</a:t>
            </a:r>
            <a:r>
              <a:rPr lang="en-US" sz="2800" dirty="0" smtClean="0"/>
              <a:t>efend </a:t>
            </a:r>
            <a:r>
              <a:rPr lang="en-US" sz="2800" dirty="0"/>
              <a:t>itself and if the possibility arose invade the </a:t>
            </a:r>
            <a:r>
              <a:rPr lang="en-US" sz="2800" dirty="0" smtClean="0"/>
              <a:t>North</a:t>
            </a:r>
          </a:p>
          <a:p>
            <a:endParaRPr lang="en-US" sz="2800" dirty="0"/>
          </a:p>
          <a:p>
            <a:r>
              <a:rPr lang="en-US" sz="2800" dirty="0">
                <a:hlinkClick r:id="rId2"/>
              </a:rPr>
              <a:t>http://www.youtube.com/watch?v=nANJYQ9pd_Y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strategies:</a:t>
            </a:r>
            <a:r>
              <a:rPr lang="en-US" sz="4400" dirty="0"/>
              <a:t> </a:t>
            </a:r>
            <a:r>
              <a:rPr lang="en-US" sz="4400" dirty="0" smtClean="0"/>
              <a:t>South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4625" y="1324377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/>
              <a:t>Advantages/Disadvantages C</a:t>
            </a:r>
            <a:r>
              <a:rPr lang="en-US" dirty="0" smtClean="0"/>
              <a:t>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President: Abraham Lincoln</a:t>
            </a:r>
          </a:p>
          <a:p>
            <a:endParaRPr lang="en-US" dirty="0"/>
          </a:p>
          <a:p>
            <a:r>
              <a:rPr lang="en-US" dirty="0" smtClean="0"/>
              <a:t>Capital – Washington, D.C.</a:t>
            </a:r>
          </a:p>
          <a:p>
            <a:endParaRPr lang="en-US" dirty="0"/>
          </a:p>
          <a:p>
            <a:r>
              <a:rPr lang="en-US" sz="1800" dirty="0" smtClean="0"/>
              <a:t>Commanders:</a:t>
            </a:r>
          </a:p>
          <a:p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– Brigadier General Irvin McDowell</a:t>
            </a:r>
          </a:p>
          <a:p>
            <a:pPr marL="0" indent="0">
              <a:buNone/>
            </a:pPr>
            <a:r>
              <a:rPr lang="en-US" sz="1800" dirty="0" smtClean="0"/>
              <a:t>Replaced by Major General George B. McClella</a:t>
            </a:r>
            <a:r>
              <a:rPr lang="en-US" sz="1800" dirty="0"/>
              <a:t>n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And finally replaced by: Ulysses S. Grant</a:t>
            </a:r>
          </a:p>
          <a:p>
            <a:endParaRPr lang="en-US" sz="1800" dirty="0"/>
          </a:p>
          <a:p>
            <a:r>
              <a:rPr lang="en-US" dirty="0" smtClean="0"/>
              <a:t>Uniform Colors: Blue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North: Union Facts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65" y="957072"/>
            <a:ext cx="3295035" cy="49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President: Jefferson Davis</a:t>
            </a:r>
          </a:p>
          <a:p>
            <a:endParaRPr lang="en-US" dirty="0"/>
          </a:p>
          <a:p>
            <a:r>
              <a:rPr lang="en-US" dirty="0" smtClean="0"/>
              <a:t>Capital: Richmond, Virginia</a:t>
            </a:r>
          </a:p>
          <a:p>
            <a:endParaRPr lang="en-US" dirty="0"/>
          </a:p>
          <a:p>
            <a:r>
              <a:rPr lang="en-US" dirty="0" smtClean="0"/>
              <a:t>Commanders:</a:t>
            </a:r>
          </a:p>
          <a:p>
            <a:pPr marL="0" indent="0">
              <a:buNone/>
            </a:pPr>
            <a:r>
              <a:rPr lang="en-US" dirty="0" smtClean="0"/>
              <a:t>Robert E. Lee and </a:t>
            </a:r>
          </a:p>
          <a:p>
            <a:pPr marL="0" indent="0">
              <a:buNone/>
            </a:pPr>
            <a:r>
              <a:rPr lang="en-US" dirty="0" smtClean="0"/>
              <a:t>Braxton Bragg</a:t>
            </a:r>
          </a:p>
          <a:p>
            <a:endParaRPr lang="en-US" dirty="0"/>
          </a:p>
          <a:p>
            <a:r>
              <a:rPr lang="en-US" dirty="0" smtClean="0"/>
              <a:t>Uniform Colors: Gray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South: Confederacy Facts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57" y="1401164"/>
            <a:ext cx="3124200" cy="469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xfrm>
            <a:off x="444690" y="1360868"/>
            <a:ext cx="839451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Union attempts to take the Confederate capital of Richmond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armies meet 25 miles from Washington</a:t>
            </a:r>
            <a:r>
              <a:rPr lang="en-US" sz="22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690" y="457200"/>
            <a:ext cx="8229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dirty="0" smtClean="0"/>
              <a:t>July 1861 - Battle of Bull Run/1</a:t>
            </a:r>
            <a:r>
              <a:rPr baseline="30000" dirty="0" smtClean="0"/>
              <a:t>st</a:t>
            </a:r>
            <a:r>
              <a:rPr dirty="0" smtClean="0"/>
              <a:t> Manassas</a:t>
            </a:r>
            <a:br>
              <a:rPr dirty="0" smtClean="0"/>
            </a:br>
            <a:endParaRPr dirty="0"/>
          </a:p>
        </p:txBody>
      </p:sp>
      <p:pic>
        <p:nvPicPr>
          <p:cNvPr id="39941" name="Picture 4" descr="The Battle of Bull Run - Confederate Fortificati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2873" y="3657600"/>
            <a:ext cx="2672366" cy="267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19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49" y="1140718"/>
            <a:ext cx="6438901" cy="42717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Battle of Bull </a:t>
            </a:r>
            <a:r>
              <a:rPr lang="en-US" dirty="0" smtClean="0"/>
              <a:t>Run – July 16, 1861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562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 and label - Washington, Richmond and Bull Run - on your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>
            <a:normAutofit/>
          </a:bodyPr>
          <a:lstStyle/>
          <a:p>
            <a:r>
              <a:rPr lang="en-US" sz="2800" dirty="0"/>
              <a:t>both sides are </a:t>
            </a:r>
            <a:r>
              <a:rPr lang="en-US" sz="2800" dirty="0" smtClean="0"/>
              <a:t>inexperienced.</a:t>
            </a:r>
          </a:p>
          <a:p>
            <a:endParaRPr lang="en-US" sz="2800" dirty="0"/>
          </a:p>
          <a:p>
            <a:r>
              <a:rPr lang="en-US" sz="2800" dirty="0"/>
              <a:t>President Lincoln was anxious for an early advance.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When Winfield Scott and McDowell urged more preparation, Mr. Lincoln said: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"</a:t>
            </a:r>
            <a:r>
              <a:rPr lang="en-US" sz="2800" dirty="0"/>
              <a:t>You are green, it is true; but they are green, also; you are green alike."</a:t>
            </a:r>
            <a:r>
              <a:rPr lang="en-US" sz="2800" baseline="30000" dirty="0"/>
              <a:t>1</a:t>
            </a:r>
            <a:r>
              <a:rPr lang="en-US" sz="2800" dirty="0"/>
              <a:t> 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865632"/>
            <a:ext cx="4059936" cy="4876800"/>
          </a:xfrm>
        </p:spPr>
        <p:txBody>
          <a:bodyPr>
            <a:normAutofit/>
          </a:bodyPr>
          <a:lstStyle/>
          <a:p>
            <a:r>
              <a:rPr lang="en-US" sz="2400" dirty="0"/>
              <a:t>The </a:t>
            </a:r>
            <a:r>
              <a:rPr lang="en-US" sz="2400" b="1" dirty="0"/>
              <a:t>Second National pattern</a:t>
            </a:r>
            <a:r>
              <a:rPr lang="en-US" sz="2400" dirty="0"/>
              <a:t>, also referred to as the “Stainless Banner,” was adopted May 1, 1863 and incorporated the Army of Northern Virginia’s battle flag </a:t>
            </a:r>
            <a:r>
              <a:rPr lang="en-US" sz="2400" dirty="0" smtClean="0"/>
              <a:t>design. 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028700" y="4267200"/>
            <a:ext cx="72390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The first official use of the Second National pattern flag was on Stonewall Jackson's casket when his body lay in state in Richmond, May 10, 1863.</a:t>
            </a:r>
          </a:p>
          <a:p>
            <a:endParaRPr lang="en-US" sz="2800" dirty="0"/>
          </a:p>
        </p:txBody>
      </p:sp>
      <p:pic>
        <p:nvPicPr>
          <p:cNvPr id="7" name="Picture 6" descr="stainless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2312" y="1010875"/>
            <a:ext cx="3724656" cy="25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r>
              <a:rPr lang="en-US" dirty="0"/>
              <a:t>Union Army General Irvin McDowell commanded the Army of Potomac in the first Battle of Bull Run and was relieved shortly thereafter.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74942"/>
            <a:ext cx="3338073" cy="42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5410200" cy="5715000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/>
              <a:t>Confederate General Thomas J. Jackson, </a:t>
            </a:r>
            <a:r>
              <a:rPr lang="en-US" sz="2800" dirty="0" smtClean="0"/>
              <a:t>gained </a:t>
            </a:r>
            <a:r>
              <a:rPr lang="en-US" sz="2800" dirty="0"/>
              <a:t>the upper hand and secures victory for the </a:t>
            </a:r>
            <a:r>
              <a:rPr lang="en-US" sz="2800" dirty="0" smtClean="0"/>
              <a:t>South</a:t>
            </a:r>
          </a:p>
          <a:p>
            <a:endParaRPr lang="en-US" sz="2800" dirty="0"/>
          </a:p>
          <a:p>
            <a:r>
              <a:rPr lang="en-US" sz="2800" dirty="0" smtClean="0"/>
              <a:t>Jackson is given his nickname during this battle.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During the </a:t>
            </a:r>
            <a:r>
              <a:rPr lang="en-US" sz="2800" dirty="0"/>
              <a:t>battle, </a:t>
            </a:r>
            <a:r>
              <a:rPr lang="en-US" sz="2800" dirty="0" err="1"/>
              <a:t>Brigadeer</a:t>
            </a:r>
            <a:r>
              <a:rPr lang="en-US" sz="2800" dirty="0"/>
              <a:t>-General Barnard E. Bee </a:t>
            </a:r>
            <a:r>
              <a:rPr lang="en-US" sz="2800" dirty="0" smtClean="0"/>
              <a:t>said to his men, </a:t>
            </a:r>
            <a:r>
              <a:rPr lang="en-US" sz="2800" dirty="0"/>
              <a:t>"There is Jackson standing </a:t>
            </a:r>
            <a:r>
              <a:rPr lang="en-US" sz="2800" b="1" dirty="0"/>
              <a:t>like a stone</a:t>
            </a:r>
            <a:r>
              <a:rPr lang="en-US" sz="2800" dirty="0"/>
              <a:t> wall."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2" descr="http://t1.gstatic.com/images?q=tbn:ANd9GcRaDZjq6T5U3ECAWuYcd3CehGgMi_sMS1LY1WzUx4xh9xq1fsX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1027"/>
            <a:ext cx="29622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32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Many Southern soldiers return home believing the South has won the war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http://www.civilwar.org/hallowed-ground-magazine/spring-2011/spectators-witness-history-at.html</a:t>
            </a:r>
            <a:r>
              <a:rPr lang="en-US" dirty="0" smtClean="0"/>
              <a:t> - link to Information about civilians and battle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4096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u="sng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569" y="990600"/>
            <a:ext cx="4571567" cy="5105400"/>
          </a:xfrm>
        </p:spPr>
        <p:txBody>
          <a:bodyPr>
            <a:normAutofit/>
          </a:bodyPr>
          <a:lstStyle/>
          <a:p>
            <a:r>
              <a:rPr lang="en-US" dirty="0"/>
              <a:t>After the defeat at Bull Run Lincoln increased his </a:t>
            </a:r>
            <a:r>
              <a:rPr lang="en-US" dirty="0" smtClean="0"/>
              <a:t>enlistments </a:t>
            </a:r>
            <a:r>
              <a:rPr lang="en-US" dirty="0"/>
              <a:t>and </a:t>
            </a:r>
            <a:r>
              <a:rPr lang="en-US" dirty="0" smtClean="0"/>
              <a:t>appointed General </a:t>
            </a:r>
            <a:r>
              <a:rPr lang="en-US" dirty="0"/>
              <a:t>George McClellan to lead the Union army encamped near </a:t>
            </a:r>
            <a:r>
              <a:rPr lang="en-US" dirty="0" smtClean="0"/>
              <a:t>Washington, </a:t>
            </a:r>
            <a:r>
              <a:rPr lang="en-US" dirty="0"/>
              <a:t>which would be known as the </a:t>
            </a:r>
            <a:r>
              <a:rPr lang="en-US" u="sng" dirty="0"/>
              <a:t>Army of the Potomac</a:t>
            </a:r>
          </a:p>
          <a:p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://en.wikipedia.org/wiki/George_B._McClellan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0" y="1534885"/>
            <a:ext cx="3635829" cy="4230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Fighting in the </a:t>
            </a:r>
            <a:r>
              <a:rPr lang="en-US" dirty="0" smtClean="0"/>
              <a:t>West – </a:t>
            </a:r>
            <a:br>
              <a:rPr lang="en-US" dirty="0" smtClean="0"/>
            </a:br>
            <a:r>
              <a:rPr lang="en-US" dirty="0" smtClean="0"/>
              <a:t>Forts Henry and Donelson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59936" cy="5410200"/>
          </a:xfrm>
        </p:spPr>
        <p:txBody>
          <a:bodyPr>
            <a:normAutofit fontScale="92500" lnSpcReduction="20000"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3200" dirty="0"/>
              <a:t>February 1862) Union General Ulysses S. Grant, </a:t>
            </a:r>
            <a:r>
              <a:rPr lang="en-US" sz="3200" dirty="0" smtClean="0"/>
              <a:t>captures </a:t>
            </a:r>
            <a:r>
              <a:rPr lang="en-US" sz="3200" dirty="0"/>
              <a:t>two Confederate forts of Henry and Donelson on strategic </a:t>
            </a:r>
            <a:r>
              <a:rPr lang="en-US" sz="3200" dirty="0" smtClean="0"/>
              <a:t>rivers</a:t>
            </a:r>
          </a:p>
          <a:p>
            <a:endParaRPr lang="en-US" sz="2800" dirty="0" smtClean="0"/>
          </a:p>
          <a:p>
            <a:r>
              <a:rPr lang="en-US" sz="2800" dirty="0" smtClean="0">
                <a:hlinkClick r:id="rId2"/>
              </a:rPr>
              <a:t>http://www.civilwar.org/battlefields/fort-donelson.html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2" descr="http://t3.gstatic.com/images?q=tbn:ANd9GcSAO0oxgxbJItfrTZpvZtBP_aNq6_KBZ9NNENV91csdNr08UURQ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3695" y="1263134"/>
            <a:ext cx="353209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19475" y="5726668"/>
            <a:ext cx="121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U.S. Grant</a:t>
            </a:r>
          </a:p>
        </p:txBody>
      </p:sp>
    </p:spTree>
    <p:extLst>
      <p:ext uri="{BB962C8B-B14F-4D97-AF65-F5344CB8AC3E}">
        <p14:creationId xmlns:p14="http://schemas.microsoft.com/office/powerpoint/2010/main" val="35374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791200" cy="500359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Forts Henry and </a:t>
            </a:r>
            <a:r>
              <a:rPr lang="en-US" dirty="0" err="1" smtClean="0"/>
              <a:t>Donelson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Feb 6 and 16, 1862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48145"/>
            <a:ext cx="7413811" cy="572885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" y="2057400"/>
            <a:ext cx="8850010" cy="3505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Grant earns his nickname at these battles…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 </a:t>
            </a:r>
            <a:r>
              <a:rPr lang="en-US" sz="3600" b="1" dirty="0"/>
              <a:t>U</a:t>
            </a:r>
            <a:r>
              <a:rPr lang="en-US" sz="3600" dirty="0"/>
              <a:t>nconditional </a:t>
            </a:r>
            <a:r>
              <a:rPr lang="en-US" sz="3600" b="1" dirty="0" smtClean="0"/>
              <a:t>S</a:t>
            </a:r>
            <a:r>
              <a:rPr lang="en-US" sz="3600" dirty="0" smtClean="0"/>
              <a:t>urrender Grant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An </a:t>
            </a:r>
            <a:r>
              <a:rPr lang="en-US" b="1" dirty="0"/>
              <a:t>unconditional surrender</a:t>
            </a:r>
            <a:r>
              <a:rPr lang="en-US" dirty="0"/>
              <a:t> is a </a:t>
            </a:r>
            <a:r>
              <a:rPr lang="en-US" b="1" dirty="0"/>
              <a:t>surrender</a:t>
            </a:r>
            <a:r>
              <a:rPr lang="en-US" dirty="0"/>
              <a:t> in which no guarantees are given to the </a:t>
            </a:r>
            <a:r>
              <a:rPr lang="en-US" b="1" dirty="0"/>
              <a:t>surrendering</a:t>
            </a:r>
            <a:r>
              <a:rPr lang="en-US" dirty="0"/>
              <a:t> party.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59936" cy="3243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 </a:t>
            </a:r>
            <a:r>
              <a:rPr lang="en-US" sz="2800" b="1" dirty="0"/>
              <a:t>Third National pattern</a:t>
            </a:r>
            <a:r>
              <a:rPr lang="en-US" sz="2800" dirty="0"/>
              <a:t>, adopted March 4, 1865, shortened the white field and added a vertical red bar to the end of the Second National pattern flag. </a:t>
            </a:r>
            <a:endParaRPr lang="en-US" dirty="0"/>
          </a:p>
        </p:txBody>
      </p:sp>
      <p:pic>
        <p:nvPicPr>
          <p:cNvPr id="5" name="Content Placeholder 4" descr="third national patter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17136" y="914400"/>
            <a:ext cx="4229878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8304" y="4157472"/>
            <a:ext cx="78387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Very few, if any, of the Third National pattern flags saw service during the war, since General Lee's Army of Northern Virginia surrendered just a few weeks later at Appomattox.</a:t>
            </a:r>
          </a:p>
        </p:txBody>
      </p:sp>
    </p:spTree>
    <p:extLst>
      <p:ext uri="{BB962C8B-B14F-4D97-AF65-F5344CB8AC3E}">
        <p14:creationId xmlns:p14="http://schemas.microsoft.com/office/powerpoint/2010/main" val="37494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52282"/>
            <a:ext cx="8229600" cy="481991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Confederate </a:t>
            </a:r>
            <a:r>
              <a:rPr lang="en-US" sz="3600" dirty="0"/>
              <a:t>forces surprised Grant  (</a:t>
            </a:r>
            <a:r>
              <a:rPr lang="en-US" sz="3600" dirty="0" smtClean="0"/>
              <a:t>Union)at </a:t>
            </a:r>
            <a:r>
              <a:rPr lang="en-US" sz="3600" b="1" dirty="0" smtClean="0"/>
              <a:t>Shiloh</a:t>
            </a:r>
            <a:r>
              <a:rPr lang="en-US" sz="3600" dirty="0" smtClean="0"/>
              <a:t>, a small Tennessee church, </a:t>
            </a:r>
            <a:r>
              <a:rPr lang="en-US" sz="3600" dirty="0"/>
              <a:t>but reinforcements allowed the Union to counterattack and </a:t>
            </a:r>
            <a:r>
              <a:rPr lang="en-US" sz="3600" dirty="0" smtClean="0"/>
              <a:t>win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Shiloh </a:t>
            </a:r>
            <a:r>
              <a:rPr lang="en-US" sz="3600" smtClean="0"/>
              <a:t>means “place of peace”</a:t>
            </a:r>
            <a:endParaRPr lang="en-US" sz="3600" dirty="0"/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80063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Shiloh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Shiloh: April 6-7, 1862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32" y="1371600"/>
            <a:ext cx="5732536" cy="4724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7" y="1752600"/>
            <a:ext cx="8531013" cy="4191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9245" y="1627031"/>
            <a:ext cx="8229600" cy="4572000"/>
          </a:xfrm>
        </p:spPr>
        <p:txBody>
          <a:bodyPr/>
          <a:lstStyle/>
          <a:p>
            <a:pPr>
              <a:buNone/>
            </a:pPr>
            <a:endParaRPr lang="en-US" sz="3600" dirty="0"/>
          </a:p>
          <a:p>
            <a:endParaRPr lang="en-US" sz="2400" dirty="0"/>
          </a:p>
          <a:p>
            <a:r>
              <a:rPr lang="en-US" sz="2400" dirty="0" smtClean="0">
                <a:hlinkClick r:id="rId2"/>
              </a:rPr>
              <a:t>http://www.history.com/topics/american-civil-war/american-civil-war-history/videos/battle-of-shiloh?m=528e394da93ae&amp;s=undefined&amp;f=1&amp;free=false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86114"/>
            <a:ext cx="455168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Orleans: April 24-29, 1862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943600" cy="4572000"/>
          </a:xfrm>
        </p:spPr>
        <p:txBody>
          <a:bodyPr>
            <a:normAutofit/>
          </a:bodyPr>
          <a:lstStyle/>
          <a:p>
            <a:endParaRPr lang="en-US" sz="3200" b="1" dirty="0" smtClean="0"/>
          </a:p>
          <a:p>
            <a:pPr marL="0" indent="0">
              <a:buNone/>
            </a:pPr>
            <a:r>
              <a:rPr lang="en-US" sz="3600" dirty="0" smtClean="0"/>
              <a:t>In </a:t>
            </a:r>
            <a:r>
              <a:rPr lang="en-US" sz="3600" dirty="0"/>
              <a:t>the middle of the night of April 24, Admiral David Farragut led a fleet of 24 gunboats, 19 mortar boats, and 15,000 soldiers in a daring run </a:t>
            </a:r>
            <a:r>
              <a:rPr lang="en-US" sz="3600" dirty="0" smtClean="0"/>
              <a:t>up the Mississippi</a:t>
            </a:r>
            <a:r>
              <a:rPr lang="en-US" sz="3600" dirty="0"/>
              <a:t> </a:t>
            </a:r>
            <a:r>
              <a:rPr lang="en-US" sz="3600" dirty="0" smtClean="0"/>
              <a:t>toward New Orleans. </a:t>
            </a: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Orleans: April 24-29, 1862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2286000" cy="3373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3,000 militia, two uncompleted ironclads, and a few steamboats </a:t>
            </a:r>
            <a:r>
              <a:rPr lang="en-US" dirty="0" smtClean="0"/>
              <a:t>were available to </a:t>
            </a:r>
            <a:r>
              <a:rPr lang="en-US" dirty="0"/>
              <a:t>defend New Orleans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Union </a:t>
            </a:r>
            <a:r>
              <a:rPr lang="en-US" dirty="0" smtClean="0"/>
              <a:t>ships </a:t>
            </a:r>
            <a:r>
              <a:rPr lang="en-US" dirty="0"/>
              <a:t>plowed right through, sinking eight ships.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 </a:t>
            </a:r>
            <a:r>
              <a:rPr lang="en-US" dirty="0"/>
              <a:t>New Orleans, Confederate General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Mansfield </a:t>
            </a:r>
            <a:r>
              <a:rPr lang="en-US" dirty="0"/>
              <a:t>Lovell surveyed his tiny </a:t>
            </a:r>
            <a:r>
              <a:rPr lang="en-US" dirty="0" smtClean="0"/>
              <a:t>force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realized that resistance was futile.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73" y="3505200"/>
            <a:ext cx="211389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Lovell pulled his troops out of New Orleans and the Yankees began arriving on April 25. 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/>
              <a:t>Crowds cursed the Yankees as all Confederate flags in the city were lowered and stars and stripes were raised in their place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The Union is now in position to cut the Confederacy in two.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3200" dirty="0"/>
              <a:t>The </a:t>
            </a:r>
            <a:r>
              <a:rPr lang="en-US" sz="3200" dirty="0" smtClean="0"/>
              <a:t>Confederacy</a:t>
            </a:r>
          </a:p>
          <a:p>
            <a:pPr marL="0" indent="0">
              <a:buNone/>
            </a:pPr>
            <a:r>
              <a:rPr lang="en-US" sz="3200" dirty="0" smtClean="0"/>
              <a:t>lost </a:t>
            </a:r>
            <a:r>
              <a:rPr lang="en-US" sz="3200" dirty="0"/>
              <a:t>a major city,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and </a:t>
            </a:r>
            <a:r>
              <a:rPr lang="en-US" sz="3200" dirty="0"/>
              <a:t>the </a:t>
            </a:r>
            <a:r>
              <a:rPr lang="en-US" sz="3200" dirty="0" smtClean="0"/>
              <a:t>Mississippi </a:t>
            </a:r>
            <a:r>
              <a:rPr lang="en-US" sz="3200" dirty="0"/>
              <a:t>soon became a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Union </a:t>
            </a:r>
            <a:r>
              <a:rPr lang="en-US" sz="3200" dirty="0"/>
              <a:t>highway for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400 miles </a:t>
            </a:r>
            <a:r>
              <a:rPr lang="en-US" sz="3200" dirty="0"/>
              <a:t>to </a:t>
            </a:r>
          </a:p>
          <a:p>
            <a:pPr marL="0" indent="0">
              <a:buNone/>
            </a:pPr>
            <a:r>
              <a:rPr lang="en-US" sz="3200" dirty="0" smtClean="0"/>
              <a:t>Vicksburg</a:t>
            </a:r>
            <a:r>
              <a:rPr lang="en-US" sz="3200" dirty="0"/>
              <a:t>, Mississippi.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Orleans: April 24-29, 1862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60" y="1520371"/>
            <a:ext cx="5019040" cy="38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 the Union’s war strategy working? </a:t>
            </a:r>
          </a:p>
          <a:p>
            <a:endParaRPr lang="en-US" sz="3600" dirty="0"/>
          </a:p>
          <a:p>
            <a:r>
              <a:rPr lang="en-US" sz="3600" dirty="0" smtClean="0"/>
              <a:t>How do you know?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nfederate battle fla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1" y="1466780"/>
            <a:ext cx="6950818" cy="48578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Flags of the Confederacy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</a:t>
            </a:r>
            <a:r>
              <a:rPr lang="en-US" sz="4000" dirty="0"/>
              <a:t>victories </a:t>
            </a:r>
            <a:r>
              <a:rPr lang="en-US" sz="4000" dirty="0" smtClean="0"/>
              <a:t>at Forts Henry/</a:t>
            </a:r>
            <a:r>
              <a:rPr lang="en-US" sz="4000" dirty="0" err="1" smtClean="0"/>
              <a:t>Donelson</a:t>
            </a:r>
            <a:r>
              <a:rPr lang="en-US" sz="4000" dirty="0" smtClean="0"/>
              <a:t>, Shiloh, and New Orleans are </a:t>
            </a:r>
            <a:r>
              <a:rPr lang="en-US" sz="4000" dirty="0"/>
              <a:t>a signal to the Union that their Anaconda Plan of using the Mississippi to split the Confederacy might work</a:t>
            </a:r>
          </a:p>
          <a:p>
            <a:r>
              <a:rPr lang="en-US" sz="4000" dirty="0"/>
              <a:t>The Union campaign along the Mississippi would continue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1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59936" cy="59832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Army of Northern Virginia</a:t>
            </a:r>
            <a:r>
              <a:rPr lang="en-US" dirty="0"/>
              <a:t> battle flag was square, </a:t>
            </a:r>
            <a:r>
              <a:rPr lang="en-US" dirty="0" smtClean="0"/>
              <a:t>It </a:t>
            </a:r>
            <a:r>
              <a:rPr lang="en-US" dirty="0"/>
              <a:t>was used in battle beginning in December 1861 until the fall of the Confederacy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flag's stars represented the number of states in the </a:t>
            </a:r>
            <a:r>
              <a:rPr lang="en-US" dirty="0" smtClean="0"/>
              <a:t>Confederacy, reaching </a:t>
            </a:r>
            <a:r>
              <a:rPr lang="en-US" dirty="0"/>
              <a:t>thirteen when the secessionist </a:t>
            </a:r>
            <a:r>
              <a:rPr lang="en-US" dirty="0" smtClean="0"/>
              <a:t> factions of </a:t>
            </a:r>
            <a:r>
              <a:rPr lang="en-US" dirty="0"/>
              <a:t> </a:t>
            </a:r>
            <a:r>
              <a:rPr lang="en-US" dirty="0" smtClean="0"/>
              <a:t>Kentucky</a:t>
            </a:r>
            <a:r>
              <a:rPr lang="en-US" dirty="0"/>
              <a:t> and </a:t>
            </a:r>
            <a:r>
              <a:rPr lang="en-US" dirty="0" smtClean="0"/>
              <a:t>Missouri joined </a:t>
            </a:r>
            <a:r>
              <a:rPr lang="en-US" dirty="0"/>
              <a:t>in late 1861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44" y="1438656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ivil_war_unifor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447800"/>
            <a:ext cx="4724400" cy="45815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The Civil War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Lincoln is elected President in 1860.  </a:t>
            </a:r>
          </a:p>
          <a:p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Lincoln Elected as President</a:t>
            </a:r>
            <a:endParaRPr/>
          </a:p>
        </p:txBody>
      </p:sp>
      <p:sp>
        <p:nvSpPr>
          <p:cNvPr id="32772" name="AutoShape 2" descr="data:image/jpeg;base64,/9j/4AAQSkZJRgABAQAAAQABAAD/2wCEAAkGBhQSERUUExQWFRUVGBcVGBgYGBobHBYbFRgYGBoaGRsaHicgGBsjHBoYHy8gJCcpLCwsGCExNTAqNSYrLCkBCQoKBQUFDQUFDSkYEhgpKSkpKSkpKSkpKSkpKSkpKSkpKSkpKSkpKSkpKSkpKSkpKSkpKSkpKSkpKSkpKSkpKf/AABEIAOUAyAMBIgACEQEDEQH/xAAcAAAABwEBAAAAAAAAAAAAAAAAAQIDBAUGBwj/xAA+EAABAgQDBQYGAgEDBAIDAQABAhEAAyExQVFhBBJxgfAFBiKRobETMsHR4fEHQlIUI2JykqLSgrIWM1MV/8QAFAEBAAAAAAAAAAAAAAAAAAAAAP/EABQRAQAAAAAAAAAAAAAAAAAAAAD/2gAMAwEAAhEDEQA/ANJupAZOg0pS2Frcci5s3v1lf11hRkhKTWmt+Hp6CzQW64uXza2V8an14gErTTyH68hTS9HgFIZ39W153fC78T3aWv15UFfw6EorfHn055HU0AFIBOHGlWywxx1pYuJWQes/v66uUthDqFfRrFh+uV6hYR15X06qBUFgZY+tPt97UKlsx1D1tiS+eL8TqzUyWWoTzx1r1fkJcvk1ubev2FqMBoWSK9ccv3qwUghmtl5fj003VhLVyx4e1uFPNwAW6xFvPM34QDKpD4hi1M3owzd+e9r4lFTJvT3pVzjav4cuJ2cbvGlr365nXeP4LXOnGtOP4zqAbGuPu9tC/N8yWgGrEF8NeDeeOYzMPSkJzB/WVrPyyF2jLu1deYvgcMMBoIBM3DiOIwDY2FGvYNeEJkgHDRg2Yz0PqHFy7ORXF651z4avzOEIUh8C/wCtLu3pQOAQQxTgLg/YjLTKjDNKVC9Mx5/f1zNloTRmz9XfrTEksEMOfO49aeYyAgAxAZr/AJH39RmYUg54tqC4/wDIMPIYCCSneOmA5DHEUBwwNgHOa1XHpXOvofXSALF6Vywx8qfVqQCnzqOJuQ2efI4NBIDsySajjWvPPMwkXf8AVD7PyBzgDMzyt9S71589Ic37040vjzzbnCBQ4+wocMiPSrvgv4QL0vn5+l2wvS0Atc3L7iuedfPlAhpBozXwN3IxPvmK6QIBW0yxujA0GntwwypgWQl2D+3KxZr4m2DOVpW4Ffz19DkXSQCXJremuOtfVtAAJweOXPhno78QwMl7ZUpRmNq/Wz1oSSSh6k6gtx65nUk0ziaA3uT5+4vwNoBXwbh754uMP1Y2ahAlUZ8xbX6Vx96Dfzu+WuHm3mHcwozEuK4BmehsCKWyvk2MAAhta298PpbCwKlp+zeefP11ggggUtp6N60tdnuHhK3mfp+hpbSAZSp6O3XXpZwziAli9B6HgcsOByuztKkygVEilS9GuKnC/uM4y/bnfeWlREv/AHFiguEh6vmqhsMzm8Bpu0u1ES07y1iUn/I0rW2JN6aHVqbaO9cp2CVFR/yJDDMpAcDiBQDCkYKbtsyctMycSokulylKZe7/AIoFH89ScLk9pTEMEzESnF0oKm4jcqeDwFz/APmMsK8YYFmLlOL0KgxrUV8zUXGx9tyllPw5gJtumis7YlibZ4vvRkNm7WCxuz1JnsbqQxOoZla8Ib2zsOUT/tOkggiWSRvYtLcOToHPHAOk/wCpBoqhcfYc8AeQeEql44Xpze3P11Mc32XvfN2c7k/emysFN/uS3p4q+MYP9mjc9ndqJmpCkKCkkOCDXy/FxwACWo1+nlV+DcmtQFKk164+p41zNA8kvUGmFOP1fW4vZAJqCzuGbypr9LNWAbBc9euVfInydNDWrUHm/vnbWClh/Svp+j5D+0GoFIIfJtG/fD3IE7UpiKeZ+5D0vWwbCiTc8gfp9MLbogwonEUtg2mjHyPlDZBs4JrhfEhr0yvi4gAmaP6nLDXD71Y08RqFomNXqn0BN6t6QgEljQvfG4I5lvMWYAwoL4M9wQbYg/XlrABxd6Vz4/n1gQEqIexGHI66+Ru9oEAS0EGrj7htKVZ3GVBRMFQ8eHHC+Y8xnDW6T/auvljzu+N2ILaJTH6HDDG4bjbFqA8QzuaCnni9iCz4UD0FISlQ14ZV8/OvM0QZZdwca3+rvX1FXPyhKAoUbl+ONGwa4ooHEAZ/a32br5liVq2NXIIq+NP25yaCXJq2frrxxzrdQelIqwLDy4M/tgw5hIQA2Iz53fmz8tAIfb3bsrY5e9MUz0AFSo5JGPVf7Be3doJkoUpSvlvppVtRfG9Y453t7wmdMLlwKD/iMhqcVQEzvP3zVtBAHhQkkgXrmczbywih/wBe9y5awOZNCb8hd4rlzAXzJy+sOyNlUWLhPEjy9dICcufuAJCilzU/Lu8Bc8faL3sjsaTMIeesKpYLUVPdn53Z2jMploJZQVQgEvQVvQHPCN92KZUuWhRQFK3fCS75A5nywyrAL2lH+lQWK1btviULFqkAhxg1WyMVq+2SpJ+IPASAFIch9U0F8QEqfG0Vvbc6dtU1wlwKJZN6aWrRo0vd3+NpqpO8pyFsoUoKhJFTXOmDtqFB20mYoJmkhTii77yWIAXQOoFgSasQaxH7vduTZK3lBw7mXUgNfdyBD04x02V3QCUKSUkguQF0cpSkPX5Sd8jiDmY532gDs5WlUogKBAIBAAL254H9h0bsXvAienwlIWBVD15Cj04HgzReIO8BRjdj68bD0NI4eEqSjfDg4jClaKFUlustj3Y74K8CdocOPDMrWtlGxwrncGA6AEl8OYfi70OtNaCkJmoNzd64l+n82hWzznD4i4bhgdfJy7vCFLrXroU0sc4AkpILvf3thelKcA1YbbClhS2NOQwNnoxMOrmDk1jlw9PTWEKOTv8AXhiatnhm4AWtUvT1P3NXGJEBMs/ls82uT5mrMIQEgl9M6aVtwOGsLWzEF3FRli4L1/NzgAIECuePoPxnhnAhrcdz69UOvrWsCAT/AKeruR0MesLOAAUum763ytnh6aQtIYHJrHF/TP1yLtKk3By4Z/n1yMA4QCRY2AIrXyxp6aCAhI0Ht76mmprcw0JP66501Iu7LUh64ivFuF8M8CxcCATutjX3cX9j60ZocUpCAZqjRAKicmDvWxv56iGhKDZ8KdVbmxxAis76kp7PnbpvuJyopaQ2WJHmLuYDnPezvSvaVFL7ssHeIAY28IUf7FizWD8zk1Kc3oM4e2lTeEaPrT8wrszs9U6YEJZ8ScOMAUiQ5cNzwjQ7J2ftU0bkvxhX9UlgxwcAZ+saHu33NExQSBXOj0yd68jhxjq/YvcuTLQkElTXBLDgQGCucByvsf8Aixc0ipFC5AJGoJLCj4HCkaTZP40XKUA28GoUkM5NQ5Yp4+sdQRKADQoJaAzvZ3dfcIUspo/hCUuAcCoVMX0qTupAGH0hwDhAasBE2/ZwQNPWlRhfiIwXenu/8WSJLjfSrwKLgpmEk1eoCiWIYUY4OejTEOPtGF76gIkTFsd5IBqbsQ1f+okNhvYFnDB9k93lbRKmFiFSyqUtIulaASBkbNxOYir2fsGcn4YQStK0mYR/iN4pID0pQ5F2uKdKkzRLnTJiBSaZE1dhvE76CNCVEecZzt/bUykLLt8NSkJbD5SW/wC4U/4awFv2Dt/wx8JblcsJDPUpVYnUWethQO8XwFHzrwy+7/eOS9k94T/qklZZxuqrgPFUaAka1EdWlfLQ4Yth0/rakA8Q/wBMPTAaYPeoMJUmjC1uvbp4T8Nz0Os9NXgpxIDA+wa2dm9H1gBMQ1ifU1874Z1a9YaCDZ2yIr19Go4eD3Tcl7UI+h8vS8GV545i+PPPk9hAFuHNsqfc4cSzjSBAVUM5HWfrzyNDgG0oID3tavl6eXJIQnHnQ0/VvMZiFpB+4brEEQZQ5686cfXUMDa0mtKeXHhfpi7ak+Wr+rnj6viYkAUo2n044U+4hBRkQPbr7ZAuBJGofnXBjr92xDZr+TNq3NkSgM81aRyRV/8A6h7Fw1nOlTLAGR+2lx+s4xP8kzyFyUk0Sne5uG8yxgOYzkEEvpnlGn7obOBLmLapZIOJAuBncWvGYSXNT1hG37m7Kn4aXoN4qLkM7gNXgMQ/sHTO4fZhbexdwLAVBr4c8zyxjfJQ30aM/wB3lDdFWoOWmaeBrGhp1pAE0AmEGeGNdC1WbhCkqBEAbQDBb0KNNYBKjSMP35ntss17Fsv8g972PkQahMbdSsI5x/LM7d2fEoUsPoA71GRS1snsHCj7C20qCQs0VL2dIGsualT8WfyeKDvrt5+LOlpFEqAVXHxFqabo5RHR2uEb6nfdWndb/GWhSgxwcluEUfbG3GdMmq/tM3Awq5BKfMgCAgbAVTJxY1LmO59krK5SHP8AVNNSAcK9Wwjhu8ZUx0gpKSAxbL8R2Pub2iJ2zIIFG3NfB4WbGgHE2yIXZWTY2yANX0xPKtgLQhco7wqUsK0YVxrWnGhveH0sKHhywf2e2FDBTU06p+jjhjWASKODX6Z0yoB6Xhej1yLY9c2oxBhSDe3QqC+RztY3BCVJF7Dq7+XpesAxMlsU48WrqGYWyp7AQ4RW+NOjjfy4uIBhEs8RnR/Owx6Bd1Cr/YsW0z044w2xvZuqwYDg0D06PqOiCCQutNevP31EFUVPvwz5V4GwgSjlXT3t1XgYCpXlgPL69MRALGF6eY8+vIxg/wCT5RBlFxuqBD6pr96cLRvJaa8PSl+vZ3zH8ibDvbMlbE/DUeW8NcfWA4+oBi2ca3sbtL4SEA0SxNjU2wfp+IzEsMFYm/GjmLmSoGWDYNugMKHj5wHR9j78oSlIK3sQybWsB9vOJU3+TAR8xp4QGHJwSfE3QNI5UduAAAVhYDB6cC1+OEMTtpKgVhW81wRydusoDsvZfeRM0E77lAJYgkG+9ljShHCKba/5bmyFlASgh/8AE+eYJ1eKL+O5Cp3xFf4pId6YWcs9qnPHCr7d7EabvDN9046+QzaA3ezfy+sMVIlkZAkEjQuamuFYv+yv5XkrpMlqQ2I8QA15fiOIf/6IBYShV2e+WXXvM2TtSUT8hQSWcY1rbl1cPQ2z9uSp6SZS3KLpspsKUJ0zYxmu8PZv+rkqQ7O1VO1EsedT/wBW6coy3YpAYoWTRnsUnQgCmkbhe1CXLKyWSBvEuXG7U3zCc7pGTkOKdudifBSqVX4lGD//AM1KChkfC51AEZ3ZxvKelK0f+o9LesbTvPtip+0AJuPCihKiVYD/AIpCiqueSRFL2F2D8RU1VfhJJZSqXJ3X1PoXyMBH7V2Te3S/iTLCphOJ8R87DB3jR/xp2qRN+EbFO9w3SA+QoSDwwvGb/wBYkLU6d4AlhVlKoK6BgeUWn8fTt3aADYhQw/xctgLg1y5gOwKOTnT35j2ZxCyaU6w6e0IQ5GD/AG9XZqXzgKAfEfbjb6Ue1gKWjgG9ueXpY1h3DQdVy52xhJpny/Ns683eAvrC3qOnwEAiewAa+IrcthlQdPBQJqhbPrCoy9LgwIBCF1vyP64j9EQzOUcPXllw1h0v9j98ctYaWjrLHDiOmgEibUNajZ/nlyuIdSkkMeun/VIYTKN64m/Xp9mcKi1bHh1jcUtmIB3dI88+utAYpu9id7ZJgwAFDj1nXzi0LgUP3zy/Gl4r+8Mnf2WYh23h9386/t4Diko7it64IIGtCkRa7PsCloSXNgWwYnLD7xUzZZCxhYt/1MY13ZWzOgVJLJxFAzlxjUj0gHNg7DSpKUt8MgElX/VcUY8rRJ7e7CRL2R5aWSlIAwKiaOfOLjZbOQimQrZ394qu8m2qmFCLJuau7H0Hu0B0LuD2AmX2fKKQxWjfJcuXHpn94mSe6ctSyVpGBpiT9m+jYxcdiyG2eUkWEuWBw3ExP+FRqYQHKtu7kGXtKphliYjcKFUNHBdr7puoK1bSJvY3cRDk/DWFKcBS0uE7zEqD/wB2FCw9I6BN2LeIU3iFjww94mIktckn95CAzHYncJGzzd/4ilO7gtXIPgGZ6c4e7/BtkUWDgtyIa2ODDMCNK8Z/vZJEySpJNAx8i/qHHnAcXE2awmpDkpJVNIfd3yxLm1i7OT6RHUsnclJT/tpBWoW3ioHL+qUermrmLfvRKMnZQghn8J45OM+rGMr2ZtB+MgkfMyTW7pIctoqA0/Y/ZapcozDLG4neDvXwkgqIpi+NubLV2clE+TPlJAE2YhLAM+84emlKZGJ/aG1KVIl7OPmmq+HT+ySQ5FaGrdEm1mbCFbVKlU+HsqN5Qu8xQIAc5DeLZtnAaKSkMOumyHJrQqZYUwr7+vrqLM/FYuCQ2I4V9K+tbwJpBqKH71pk9bXwFxAIKRXK/o/LP8NDxmOGqTk2R44dVaI8ycA1K9V0x0vhYhPONWsWqOungCEwOQ340pz6BgQe69RfHry6aBAEBAJ8m/PlX3hlO8cSR65fX0xpDyFvlTryd/M6wCQol2oA1yXrwv8ApnwPfOAaun65Vx0EJMv7fTiMP20KCSeEAncU/Xl9eXF67vEg/AUBgRxG8d2lcyP25i4KW/WX1hC5IWkpXUKBScHBDFjfrQuHDe2dlKVkF95glmOQbkWDHIxoOw5xCEG3h9qdD6xa97u76nulTY2JS7gkXua8TpFR2ctiUmgChXPeH1L/AKeA1Ozbs32cXy64aRVbf2Ule1y5RJ/3N0W/zLEk1fExN7Omtf21av25UjNdtduL/wBUJqT/APrV4bt4ah+cB6K2eRupSkUSkBIHAMPKFTXYsQ+vVI5BsP8AJG3FJUTLUTYUvgwFXi97G2LtTai21LMuWogqAQEHdxAq9ajm8Bvth2n4iAsGh6I84mAxVytj+CfDSWWG7gnUaWiySS3KAExV4oNvXvlaRpTOgJTzdq64NFttM5s+r20NopNpmbyt56OcAw3akEs+L+bXEBhe/wDKRMlbpod4kKpkdbajMxz/ALJ7KmlSUpSfGxHqeVUkNHVNs2RO0bRLlGylhy5cBPjpqQFJ4qUcou5/YkqQV7TOZCEBZ3U4g/EYO9SyhQY+cBnu72yDZ0japyQpYHw5KXcqWAxViwcqtkf8os9lkbqSV+JayVrVmot6BksaUGFIpOwtuO1z1T1N8OU8uSkAMBQbzGr7u6xFSXqHY36lk0xv1z97XEAZZq9eWteeBuiathSwFuH69MMDTMzFB+fyPvgidVNHrbiGOGNR5A6gGpyyd0/9wyxJ1wJFM6NCUKJFm5/e1tLYN4VTHpW2nOnn1iEvw9v39hmDAGmYxo3t1j1YobmHdqfoP1+MMBAOMa9X+9fPQwaQfW4FfLPq8KINvI9VFh5cYTLnVb24t1+oBwKJbLz9ufW7BoFH9OPXVIbUeAL3wOtPplDgWNScsXvwu/nkwgFPoDl116GDCCRejsWuGtrjr61JBAFKP1Tp+YgAnIelPp9OTMDO07Hv3wsrLlk/TUjK94uyPhMpDXsLVcumlnww3jeNlLmHLT7ffiM4i9p7J8SWpIF6i1VCo9R68oDBCfuovVgWPVMPbjQ7Z4iXIYair2br7xb7XJ3ZqkmlsKGpbrGsZ/adkSJniHhc+EHDrSA33dvu2g7H8Yv8RcwIlpS6gSRYsDd8wzYR0vtDvLs+zgJnTUpWN1wN5RtX5QTgbxw/Yu2pmzoKdmnqlImMVJCuXOkabut2RsykfF2ralTJtSUprr4vCXeoq3rAdQT3m2YywsTkFDhL1pvW3hdOTlhEte0hIbDDVLA0OIEYhPY2zTkn/bKQp2IWQwNagjdtW2FKAxZ9k7JMlBMtSytKVPLURVIJPhPk+bUwoFxtK86kYYmpDB9SpOu8nOKvatoCElzervQE/wBmxa7ZBEStoTuh1G7Ju9/D54Fsd3KMt232kVEhRABSVFsXB3hS3yYQFR2tty0uuUSlcvxooHSQkkM96JA/ZjOdp95Nq20gT1hSMAXYgj5iLUcnVovJ6VKSogKUVOlIDPUAE6Z3o+Tsvuh3aLGdODq3nCTVqAOcCwanneoW/drYzK2dIIIK/ExcMLCmFGfjizRaKXh6deX3aFqU9/vp1mDizBmYt8D17vbLMlqApaw1RW9WrmM/fOt4JUzy6668TRXSoB04cfrnpQhN041v9RfS9bUBag9+vuPO55s/Ec0NbdNe3T1RNXXQ+rdesMzUk2OOlPpnfM1gHZtS2Xn5i9tbQIjlWJNfU8aPlrTmRAWAWcOPXXq0BJLE1fL6e9fX5TBnG4HPB+cC4LeQZ65PQ8/tAJQS2R9D0/rk4D5WOGH2PWWrGNUDAjy6pn/7CDCDg/Do6N0kwD1XHqKfrPSuTMAbadY3/AsbtyEKetMuHVfSlQXfhVr+qeo874iwLQp9Oujz4gOBBf069uGYFG1pqPofTo/+0LY4GtBXr3/MBgu88hZnKMtN3a2dWrVy+OBjHTz4gVEFWIODDFv3Hc+ztlTv7qwFOd9Lti7huOYfnHFtuYbQsKuVKTQ2d7EFs4C47t9z17SsEHdANKClRSt8OmB6PI/jdKBvFyb0UQ97g0e2GcY/uh3lElSSd0gatWlc+XCladIkd85RAJUL4HiHzP4MBN2Pu0iWPCo2OTVpbPXCK7adrCCQ7FJSkgAZgEYO4KbYhs4b2/8AkGRLQRveJmwLUu2XGMr3T7yjb+0vhrS8vcWUgv8AMhW9vO92ccDAW+0bStZPhL+FQLEVoRVwPmSxOt4Y2buZP2hXi8EsGhVc+ECgu1/OOiS9iQgeFCXGQgb54dCAhdj925cgO28pvmN+AyFOMZJaSJsxAsiasergf+Xpg5fd/GLtHNdm7dlTdo2jdUCfiqcPUZEaGlbauKBPmKpX0H2vyzarMEGg49Xx4vzpR9ctxSxhlQahv1neAAoMyxbrr2hExY869HDriTAIAx4/XPC1acXJLM5ob9X64sQi7Tg751/FuWeDMGiWu/H74fs6s5tKcq3cOKG9K0465BxDmzNS17e4/HI1ACSVb1fqOsffMOIZQQa+R66oXv4hAWKFKOGrOf3zFaZtCxhWuNMOWleiIjytq5da/Ue8SCCdOOj/AJHLWoGsOa4Hh9XGPkNIbmqZ8gLjrgaDHEPCwtnwPL9Np9GhE1Jd7KwOfRf8G4LKiQ9j1rUed8gClxKwa49eeOvA1Kd90vfPTqz8Mbjhx4ChfyY/TIHJZPXWI9s4elDWnXXs9oZS7UDPTDnxa+LjO8PS071yMS/X5vzgD2pKgAtHzIO9TEf2blXlTKORd6JBTts1vlKipjiFHeHChblHUO83biNk2dUw1V/VL3VgBnjq3AGOMbV20Zq0rYhYG6SKg18LA1oKY2gJCEHJSAHOBpngeTe0Pp2mlSphkkfLg75wzL24BIdQINgfLS1bxO2TtRAAKlyyS/8AbXGr3eAQvZlLB3UliMxqKcot/wCMpZR2pJoziYGBf+hfgYhDvTLAqQ5agFKah68xEbYu9xk7WifJlFW6/hNAXSU1u1KwHpLfim7c71ydmB+JMQkAZhSjwTYHiftHEe1f5O2/aTu/FElJfwygx5kuo+YEZfbZij4lkrUcVKc00wygNz3s/lqZOeXszy0mm8S6lP5AA40jC7PtK5S/ioUQoH5uN3zhuTKq+WoGVA97w+lId3HioN5IArya8B1Hun3tE9AsFD5k0of8hkNbRpJkveDjrzjhey7SuTMEyWSCm31GsdM7r97UbQNwkJmMxQqnNOYvwyArAaKqQHDg8r/T1ytSJtG1Z6W98jy9ixc2iabioLZNx1atv3CnHdF6Xw9KVx8jmYBaVBd+f49ufCGZiBx68rt56eFNq38288Dfys5qc1T3fXMO/wBH8scQDCjXPBj9jjz0oUKly8i3pxr93+4gJHxaijH349Yi9IXLmq3qZMxxdmYvp+aBoyJpIrY4ZW++t/N7ZxhVtevd/dwl7xpcGl6GoN/x94Bnf8nYAnXztgcgTiCIYq5cdPjpbO+lXgsGh/OOr1r6/wDxBYO8zF/elKcWNK2PALQeHodXHC/P/wCUMqQcvuLZdWzaHEOcOY8/fPOuBIPpRiKYHTE0OGPDD+0DbdsEpClqISEgknCl7a4a8y5ImBIcsGrcDpjw+/LO/ner/UL+DKP+0n5iLKUHpqE154ZhVd5+8a9rmqWaS0HdQnm1afMR7NFLIYGrXytjViCImKkOkJfdqS2taMHq3sbwrflpRuhAUssSsqPhZjYUrUNoYBqfMUQKtn4npmxciI6pLM602fH/ANYMkCv4e55RLnq8F33mJZ3vrf1gFyOypiglpkvePypcpJqxqUhOOJwiBPlLSd1T7zemHH8xb9ilO8VqNEhshRzXw6H1yhid2cqYkTN51KdQGbFyGahG8Dz4wFZLDm5atBCphBNKCEJSxsxqCMR92gLUN7jWAmypTB61BBal9apyu14WJZqlzViwtgG3TQ4WOOMMyZbhiQLY7r8xQ4XvClhmVQ8gAWv/AMTyrSABlEOCxIoWoqvG5hCUG6XC01o4NMWz1GcLm55mxej5g1A8xBijbxNM7OMlC0Bte6vfFSnlzineTQGniDC+D8xyjVMFfId6rlOOGGOHVuO/ECFhTljdw5Y+ig+UWUnthctQ3VHdBoyiNwtcOHT/ANJBF6QHRZyWtT0OnVMbYJCnbL29tHt6HdqOye9ImpaaUBbtU/MMwLPgzmuUXslIUN4Va/T5+/OAalAv162+ljqwg5hAqDbn+RbS2lCgFhTUoPY58/uYlSUA4seFDxH5zhlDNXn+ctf/AJcnpRaoP2J1yP5gH1IJxt+cc70pY2wJAu5r+qe3/jwhUtyl346Dz0GlOaUguRbMGnDjiRzbFiDqCwYs2Fes/XzWwFSSMeg9T9y+YSFhFVKAapzxvlj6xh++XfK8pBYkFKlf40tm9A+XkAEfvh3zUoGTJUd1ylSwfmwIScsCceEY/YZAUqrsxUwF2DVfWnPCGSktQEV10ESJFASMQE81Y8gTnAHMHzK/qFFI13kqNAzNfzhCiCTnQF6UoBmNPOClqWqieZd8N1yeBiw7H7Cn7UsiUhSwmpUlJKQ2TegFYCIlAepVTkXPMNDCiA1fFyN7Vc4Rq09w9pxrugmj1byoNIXsv8bbQsAqKgDUbqVKUHq6hYf9wgMwubuobS1bqz5UtjpDcjaCn5SSCzpFbFJ+gqIkdvdhT9mXuzQql3zZ34NDMuZQKTS7YkceePB4Byfs+/4hUsaG/h3X3rUJLA6RWqFWDBrxNMzxA61D4OLeVRpESYHJIFGYD9dWgJOyBmVcPViLEWY0vmzw65J3UhvEzZvmjE8IiyXIZ86NoLYc9YmTJdT4a1LPRgkF0qz04WgEzE+AMDSgIqMq4phAdic66HDgQ4F4cmJcEhyBRrKTjVrgffk2TUkWJIcWNHqKvXoQClSd5wLBgQ3yuSHL1TWDQgugVcB71GHzD6wELpowZicQ5YmxOsJMnxq/xFWBrxyLF+jAObPvGg8SisABqk0DAfKol2i32Tt+ZKUEpLpyVvBqG4dwK47wbKM+kUTVnL3NhoLcjC5ajvEgtu2u2VDeA3fZXe2XMUEq8KzgcTT5SKGwyLtTIRg0r8JUSCVUNvOtOYyECA6zIWQnPLrrHQRJ2cYX+jenR5xpKC5pUVbWrtj+om7BIKjjUhvI9efMFIlGiQMeY5k1ON84kTdrRKS6imgLPhwozXyoz5Qjb9tlbMjeKkuk41ApcnGuGnKOW9vd6F7SopSVJlY4KXofIUtRzYCAm96u+kycpSZJZDMVg3avhJsNdeZy4QXF3sa4m+lyKZlzD00AJGQIt5+WI0rcwldKFg4dma5dndvtxgGpSHUPtxPX4hSiGDsbm9dLa15wctO9R609RQcIJh8RnoKO2VCda1gHJUsmhHhsAP7Kw4l/KO5fxOUnZVIDf7a2piFALSTqX945H2ZshJKsQzHHef6KY82tHR/4e23/AHtpk2dEucnTxKSRyKkiA6HtRVvITSq9ahKSqvlD5lvllwaAmW83/pS3NZB82SPPWHiIDId9u642uQtkgzEBkviAxI45avHBu0exlSZhSosSS3/MVqnTB9DHqDZWKSp6FSj5Ej6Rif5B7mJnJ30AO5Uq/hLXAA+UkVDXrZ2Dhk1IuKFyN04PV9Axg9r2UoVulhRJArjnS+J4xf8AYPYBVtJf5Uk8zgBgbVzYDGEd+5e5tLD5WSKm7C4zBP8AbG8BRy0nws9fu1CL43zi0SHUd6o4OMUneF0nXSIezp8acQ4LcXNmrk4ieQxo5GBF63ZVlZscsICJORvFi/h3av4hgWIHiFtWhuYPCCRulqKDspiLhrt9M4mLRSrUN8RauaDjlDCpu6TvUd2WAGrQ76M9bwERctvCaGgZgyyCedj64wc1nOqAQ74Br+Yh2ZK3UvQpqzE7uGLOCSLGmsKUgMgl/mIBYsQQCxcO1DZ7mAYQljQq8IyqDkcx94bTRJ/5HRmGeILt5wp6E4qVQMXy8BPl+oWtI3kgXFy1m/yTzgFolnfAqGGdrWrwvwgoTLXRSiBU2rVsUnzg4Dq+zSvC74PYYglsv6+vnK2na/gylboBLM5rgo0e1j/3QUCA452x2yudQ+FAJZAsGJvnDRO6wZ/E3oFE83A4CBAgDB3grDxADm9dbQETHS5sSQAMGYDDWBAgJPZ0vfNcyprg7gxf3hjs4BUwOKOA2hIHtAgQGl2CUDSwSd1haywT/wCALZl41H8YbSR2i4xkTH1B3ZjHnjjeBAgOyS5LE5mp8gPYQ3tU7dHWkCBAJ2RIEtIAYboYZUit727eqRsk6aliUIUQDZyGD8HflAgQHK+7MjclBdyUhXOYDfMW4+TYvvJM39pY4n/7GvMm8CBARdmW6knIoGvicX0aJ8vxKWOCjjvEgGoz1DQIEA5JVvMbNvZVYWNKiloj0Umo8KzusP6ly5BypaBAgKya8okJNn4FjiLViVI21S5qEslIS+6EhgCRfzybRoECARMNAGFHUQ1DugG2D6eUOKA3lUqwYvUODfO0CBAOzJDSkNQFTEVrVnvSBAgQ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309688"/>
            <a:ext cx="2381250" cy="27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2773" name="AutoShape 4" descr="data:image/jpeg;base64,/9j/4AAQSkZJRgABAQAAAQABAAD/2wCEAAkGBhQSERUUExQWFRUVGBcVGBgYGBobHBYbFRgYGBoaGRsaHicgGBsjHBoYHy8gJCcpLCwsGCExNTAqNSYrLCkBCQoKBQUFDQUFDSkYEhgpKSkpKSkpKSkpKSkpKSkpKSkpKSkpKSkpKSkpKSkpKSkpKSkpKSkpKSkpKSkpKSkpKf/AABEIAOUAyAMBIgACEQEDEQH/xAAcAAAABwEBAAAAAAAAAAAAAAAAAQIDBAUGBwj/xAA+EAABAgQDBQYGAgEDBAIDAQABAhEAAyExQVFhBBJxgfAFBiKRobETMsHR4fEHQlIUI2JykqLSgrIWM1MV/8QAFAEBAAAAAAAAAAAAAAAAAAAAAP/EABQRAQAAAAAAAAAAAAAAAAAAAAD/2gAMAwEAAhEDEQA/ANJupAZOg0pS2Frcci5s3v1lf11hRkhKTWmt+Hp6CzQW64uXza2V8an14gErTTyH68hTS9HgFIZ39W153fC78T3aWv15UFfw6EorfHn055HU0AFIBOHGlWywxx1pYuJWQes/v66uUthDqFfRrFh+uV6hYR15X06qBUFgZY+tPt97UKlsx1D1tiS+eL8TqzUyWWoTzx1r1fkJcvk1ubev2FqMBoWSK9ccv3qwUghmtl5fj003VhLVyx4e1uFPNwAW6xFvPM34QDKpD4hi1M3owzd+e9r4lFTJvT3pVzjav4cuJ2cbvGlr365nXeP4LXOnGtOP4zqAbGuPu9tC/N8yWgGrEF8NeDeeOYzMPSkJzB/WVrPyyF2jLu1deYvgcMMBoIBM3DiOIwDY2FGvYNeEJkgHDRg2Yz0PqHFy7ORXF651z4avzOEIUh8C/wCtLu3pQOAQQxTgLg/YjLTKjDNKVC9Mx5/f1zNloTRmz9XfrTEksEMOfO49aeYyAgAxAZr/AJH39RmYUg54tqC4/wDIMPIYCCSneOmA5DHEUBwwNgHOa1XHpXOvofXSALF6Vywx8qfVqQCnzqOJuQ2efI4NBIDsySajjWvPPMwkXf8AVD7PyBzgDMzyt9S71589Ic37040vjzzbnCBQ4+wocMiPSrvgv4QL0vn5+l2wvS0Atc3L7iuedfPlAhpBozXwN3IxPvmK6QIBW0yxujA0GntwwypgWQl2D+3KxZr4m2DOVpW4Ffz19DkXSQCXJremuOtfVtAAJweOXPhno78QwMl7ZUpRmNq/Wz1oSSSh6k6gtx65nUk0ziaA3uT5+4vwNoBXwbh754uMP1Y2ahAlUZ8xbX6Vx96Dfzu+WuHm3mHcwozEuK4BmehsCKWyvk2MAAhta298PpbCwKlp+zeefP11ggggUtp6N60tdnuHhK3mfp+hpbSAZSp6O3XXpZwziAli9B6HgcsOByuztKkygVEilS9GuKnC/uM4y/bnfeWlREv/AHFiguEh6vmqhsMzm8Bpu0u1ES07y1iUn/I0rW2JN6aHVqbaO9cp2CVFR/yJDDMpAcDiBQDCkYKbtsyctMycSokulylKZe7/AIoFH89ScLk9pTEMEzESnF0oKm4jcqeDwFz/APmMsK8YYFmLlOL0KgxrUV8zUXGx9tyllPw5gJtumis7YlibZ4vvRkNm7WCxuz1JnsbqQxOoZla8Ib2zsOUT/tOkggiWSRvYtLcOToHPHAOk/wCpBoqhcfYc8AeQeEql44Xpze3P11Mc32XvfN2c7k/emysFN/uS3p4q+MYP9mjc9ndqJmpCkKCkkOCDXy/FxwACWo1+nlV+DcmtQFKk164+p41zNA8kvUGmFOP1fW4vZAJqCzuGbypr9LNWAbBc9euVfInydNDWrUHm/vnbWClh/Svp+j5D+0GoFIIfJtG/fD3IE7UpiKeZ+5D0vWwbCiTc8gfp9MLbogwonEUtg2mjHyPlDZBs4JrhfEhr0yvi4gAmaP6nLDXD71Y08RqFomNXqn0BN6t6QgEljQvfG4I5lvMWYAwoL4M9wQbYg/XlrABxd6Vz4/n1gQEqIexGHI66+Ru9oEAS0EGrj7htKVZ3GVBRMFQ8eHHC+Y8xnDW6T/auvljzu+N2ILaJTH6HDDG4bjbFqA8QzuaCnni9iCz4UD0FISlQ14ZV8/OvM0QZZdwca3+rvX1FXPyhKAoUbl+ONGwa4ooHEAZ/a32br5liVq2NXIIq+NP25yaCXJq2frrxxzrdQelIqwLDy4M/tgw5hIQA2Iz53fmz8tAIfb3bsrY5e9MUz0AFSo5JGPVf7Be3doJkoUpSvlvppVtRfG9Y453t7wmdMLlwKD/iMhqcVQEzvP3zVtBAHhQkkgXrmczbywih/wBe9y5awOZNCb8hd4rlzAXzJy+sOyNlUWLhPEjy9dICcufuAJCilzU/Lu8Bc8faL3sjsaTMIeesKpYLUVPdn53Z2jMploJZQVQgEvQVvQHPCN92KZUuWhRQFK3fCS75A5nywyrAL2lH+lQWK1btviULFqkAhxg1WyMVq+2SpJ+IPASAFIch9U0F8QEqfG0Vvbc6dtU1wlwKJZN6aWrRo0vd3+NpqpO8pyFsoUoKhJFTXOmDtqFB20mYoJmkhTii77yWIAXQOoFgSasQaxH7vduTZK3lBw7mXUgNfdyBD04x02V3QCUKSUkguQF0cpSkPX5Sd8jiDmY532gDs5WlUogKBAIBAAL254H9h0bsXvAienwlIWBVD15Cj04HgzReIO8BRjdj68bD0NI4eEqSjfDg4jClaKFUlustj3Y74K8CdocOPDMrWtlGxwrncGA6AEl8OYfi70OtNaCkJmoNzd64l+n82hWzznD4i4bhgdfJy7vCFLrXroU0sc4AkpILvf3thelKcA1YbbClhS2NOQwNnoxMOrmDk1jlw9PTWEKOTv8AXhiatnhm4AWtUvT1P3NXGJEBMs/ls82uT5mrMIQEgl9M6aVtwOGsLWzEF3FRli4L1/NzgAIECuePoPxnhnAhrcdz69UOvrWsCAT/AKeruR0MesLOAAUum763ytnh6aQtIYHJrHF/TP1yLtKk3By4Z/n1yMA4QCRY2AIrXyxp6aCAhI0Ht76mmprcw0JP66501Iu7LUh64ivFuF8M8CxcCATutjX3cX9j60ZocUpCAZqjRAKicmDvWxv56iGhKDZ8KdVbmxxAis76kp7PnbpvuJyopaQ2WJHmLuYDnPezvSvaVFL7ssHeIAY28IUf7FizWD8zk1Kc3oM4e2lTeEaPrT8wrszs9U6YEJZ8ScOMAUiQ5cNzwjQ7J2ftU0bkvxhX9UlgxwcAZ+saHu33NExQSBXOj0yd68jhxjq/YvcuTLQkElTXBLDgQGCucByvsf8Aixc0ipFC5AJGoJLCj4HCkaTZP40XKUA28GoUkM5NQ5Yp4+sdQRKADQoJaAzvZ3dfcIUspo/hCUuAcCoVMX0qTupAGH0hwDhAasBE2/ZwQNPWlRhfiIwXenu/8WSJLjfSrwKLgpmEk1eoCiWIYUY4OejTEOPtGF76gIkTFsd5IBqbsQ1f+okNhvYFnDB9k93lbRKmFiFSyqUtIulaASBkbNxOYir2fsGcn4YQStK0mYR/iN4pID0pQ5F2uKdKkzRLnTJiBSaZE1dhvE76CNCVEecZzt/bUykLLt8NSkJbD5SW/wC4U/4awFv2Dt/wx8JblcsJDPUpVYnUWethQO8XwFHzrwy+7/eOS9k94T/qklZZxuqrgPFUaAka1EdWlfLQ4Yth0/rakA8Q/wBMPTAaYPeoMJUmjC1uvbp4T8Nz0Os9NXgpxIDA+wa2dm9H1gBMQ1ifU1874Z1a9YaCDZ2yIr19Go4eD3Tcl7UI+h8vS8GV545i+PPPk9hAFuHNsqfc4cSzjSBAVUM5HWfrzyNDgG0oID3tavl6eXJIQnHnQ0/VvMZiFpB+4brEEQZQ5686cfXUMDa0mtKeXHhfpi7ak+Wr+rnj6viYkAUo2n044U+4hBRkQPbr7ZAuBJGofnXBjr92xDZr+TNq3NkSgM81aRyRV/8A6h7Fw1nOlTLAGR+2lx+s4xP8kzyFyUk0Sne5uG8yxgOYzkEEvpnlGn7obOBLmLapZIOJAuBncWvGYSXNT1hG37m7Kn4aXoN4qLkM7gNXgMQ/sHTO4fZhbexdwLAVBr4c8zyxjfJQ30aM/wB3lDdFWoOWmaeBrGhp1pAE0AmEGeGNdC1WbhCkqBEAbQDBb0KNNYBKjSMP35ntss17Fsv8g972PkQahMbdSsI5x/LM7d2fEoUsPoA71GRS1snsHCj7C20qCQs0VL2dIGsualT8WfyeKDvrt5+LOlpFEqAVXHxFqabo5RHR2uEb6nfdWndb/GWhSgxwcluEUfbG3GdMmq/tM3Awq5BKfMgCAgbAVTJxY1LmO59krK5SHP8AVNNSAcK9Wwjhu8ZUx0gpKSAxbL8R2Pub2iJ2zIIFG3NfB4WbGgHE2yIXZWTY2yANX0xPKtgLQhco7wqUsK0YVxrWnGhveH0sKHhywf2e2FDBTU06p+jjhjWASKODX6Z0yoB6Xhej1yLY9c2oxBhSDe3QqC+RztY3BCVJF7Dq7+XpesAxMlsU48WrqGYWyp7AQ4RW+NOjjfy4uIBhEs8RnR/Owx6Bd1Cr/YsW0z044w2xvZuqwYDg0D06PqOiCCQutNevP31EFUVPvwz5V4GwgSjlXT3t1XgYCpXlgPL69MRALGF6eY8+vIxg/wCT5RBlFxuqBD6pr96cLRvJaa8PSl+vZ3zH8ibDvbMlbE/DUeW8NcfWA4+oBi2ca3sbtL4SEA0SxNjU2wfp+IzEsMFYm/GjmLmSoGWDYNugMKHj5wHR9j78oSlIK3sQybWsB9vOJU3+TAR8xp4QGHJwSfE3QNI5UduAAAVhYDB6cC1+OEMTtpKgVhW81wRydusoDsvZfeRM0E77lAJYgkG+9ljShHCKba/5bmyFlASgh/8AE+eYJ1eKL+O5Cp3xFf4pId6YWcs9qnPHCr7d7EabvDN9046+QzaA3ezfy+sMVIlkZAkEjQuamuFYv+yv5XkrpMlqQ2I8QA15fiOIf/6IBYShV2e+WXXvM2TtSUT8hQSWcY1rbl1cPQ2z9uSp6SZS3KLpspsKUJ0zYxmu8PZv+rkqQ7O1VO1EsedT/wBW6coy3YpAYoWTRnsUnQgCmkbhe1CXLKyWSBvEuXG7U3zCc7pGTkOKdudifBSqVX4lGD//AM1KChkfC51AEZ3ZxvKelK0f+o9LesbTvPtip+0AJuPCihKiVYD/AIpCiqueSRFL2F2D8RU1VfhJJZSqXJ3X1PoXyMBH7V2Te3S/iTLCphOJ8R87DB3jR/xp2qRN+EbFO9w3SA+QoSDwwvGb/wBYkLU6d4AlhVlKoK6BgeUWn8fTt3aADYhQw/xctgLg1y5gOwKOTnT35j2ZxCyaU6w6e0IQ5GD/AG9XZqXzgKAfEfbjb6Ue1gKWjgG9ueXpY1h3DQdVy52xhJpny/Ns683eAvrC3qOnwEAiewAa+IrcthlQdPBQJqhbPrCoy9LgwIBCF1vyP64j9EQzOUcPXllw1h0v9j98ctYaWjrLHDiOmgEibUNajZ/nlyuIdSkkMeun/VIYTKN64m/Xp9mcKi1bHh1jcUtmIB3dI88+utAYpu9id7ZJgwAFDj1nXzi0LgUP3zy/Gl4r+8Mnf2WYh23h9386/t4Diko7it64IIGtCkRa7PsCloSXNgWwYnLD7xUzZZCxhYt/1MY13ZWzOgVJLJxFAzlxjUj0gHNg7DSpKUt8MgElX/VcUY8rRJ7e7CRL2R5aWSlIAwKiaOfOLjZbOQimQrZ394qu8m2qmFCLJuau7H0Hu0B0LuD2AmX2fKKQxWjfJcuXHpn94mSe6ctSyVpGBpiT9m+jYxcdiyG2eUkWEuWBw3ExP+FRqYQHKtu7kGXtKphliYjcKFUNHBdr7puoK1bSJvY3cRDk/DWFKcBS0uE7zEqD/wB2FCw9I6BN2LeIU3iFjww94mIktckn95CAzHYncJGzzd/4ilO7gtXIPgGZ6c4e7/BtkUWDgtyIa2ODDMCNK8Z/vZJEySpJNAx8i/qHHnAcXE2awmpDkpJVNIfd3yxLm1i7OT6RHUsnclJT/tpBWoW3ioHL+qUermrmLfvRKMnZQghn8J45OM+rGMr2ZtB+MgkfMyTW7pIctoqA0/Y/ZapcozDLG4neDvXwkgqIpi+NubLV2clE+TPlJAE2YhLAM+84emlKZGJ/aG1KVIl7OPmmq+HT+ySQ5FaGrdEm1mbCFbVKlU+HsqN5Qu8xQIAc5DeLZtnAaKSkMOumyHJrQqZYUwr7+vrqLM/FYuCQ2I4V9K+tbwJpBqKH71pk9bXwFxAIKRXK/o/LP8NDxmOGqTk2R44dVaI8ycA1K9V0x0vhYhPONWsWqOungCEwOQ340pz6BgQe69RfHry6aBAEBAJ8m/PlX3hlO8cSR65fX0xpDyFvlTryd/M6wCQol2oA1yXrwv8ApnwPfOAaun65Vx0EJMv7fTiMP20KCSeEAncU/Xl9eXF67vEg/AUBgRxG8d2lcyP25i4KW/WX1hC5IWkpXUKBScHBDFjfrQuHDe2dlKVkF95glmOQbkWDHIxoOw5xCEG3h9qdD6xa97u76nulTY2JS7gkXua8TpFR2ctiUmgChXPeH1L/AKeA1Ozbs32cXy64aRVbf2Ule1y5RJ/3N0W/zLEk1fExN7Omtf21av25UjNdtduL/wBUJqT/APrV4bt4ah+cB6K2eRupSkUSkBIHAMPKFTXYsQ+vVI5BsP8AJG3FJUTLUTYUvgwFXi97G2LtTai21LMuWogqAQEHdxAq9ajm8Bvth2n4iAsGh6I84mAxVytj+CfDSWWG7gnUaWiySS3KAExV4oNvXvlaRpTOgJTzdq64NFttM5s+r20NopNpmbyt56OcAw3akEs+L+bXEBhe/wDKRMlbpod4kKpkdbajMxz/ALJ7KmlSUpSfGxHqeVUkNHVNs2RO0bRLlGylhy5cBPjpqQFJ4qUcou5/YkqQV7TOZCEBZ3U4g/EYO9SyhQY+cBnu72yDZ0japyQpYHw5KXcqWAxViwcqtkf8os9lkbqSV+JayVrVmot6BksaUGFIpOwtuO1z1T1N8OU8uSkAMBQbzGr7u6xFSXqHY36lk0xv1z97XEAZZq9eWteeBuiathSwFuH69MMDTMzFB+fyPvgidVNHrbiGOGNR5A6gGpyyd0/9wyxJ1wJFM6NCUKJFm5/e1tLYN4VTHpW2nOnn1iEvw9v39hmDAGmYxo3t1j1YobmHdqfoP1+MMBAOMa9X+9fPQwaQfW4FfLPq8KINvI9VFh5cYTLnVb24t1+oBwKJbLz9ufW7BoFH9OPXVIbUeAL3wOtPplDgWNScsXvwu/nkwgFPoDl116GDCCRejsWuGtrjr61JBAFKP1Tp+YgAnIelPp9OTMDO07Hv3wsrLlk/TUjK94uyPhMpDXsLVcumlnww3jeNlLmHLT7ffiM4i9p7J8SWpIF6i1VCo9R68oDBCfuovVgWPVMPbjQ7Z4iXIYair2br7xb7XJ3ZqkmlsKGpbrGsZ/adkSJniHhc+EHDrSA33dvu2g7H8Yv8RcwIlpS6gSRYsDd8wzYR0vtDvLs+zgJnTUpWN1wN5RtX5QTgbxw/Yu2pmzoKdmnqlImMVJCuXOkabut2RsykfF2ralTJtSUprr4vCXeoq3rAdQT3m2YywsTkFDhL1pvW3hdOTlhEte0hIbDDVLA0OIEYhPY2zTkn/bKQp2IWQwNagjdtW2FKAxZ9k7JMlBMtSytKVPLURVIJPhPk+bUwoFxtK86kYYmpDB9SpOu8nOKvatoCElzervQE/wBmxa7ZBEStoTuh1G7Ju9/D54Fsd3KMt232kVEhRABSVFsXB3hS3yYQFR2tty0uuUSlcvxooHSQkkM96JA/ZjOdp95Nq20gT1hSMAXYgj5iLUcnVovJ6VKSogKUVOlIDPUAE6Z3o+Tsvuh3aLGdODq3nCTVqAOcCwanneoW/drYzK2dIIIK/ExcMLCmFGfjizRaKXh6deX3aFqU9/vp1mDizBmYt8D17vbLMlqApaw1RW9WrmM/fOt4JUzy6668TRXSoB04cfrnpQhN041v9RfS9bUBag9+vuPO55s/Ec0NbdNe3T1RNXXQ+rdesMzUk2OOlPpnfM1gHZtS2Xn5i9tbQIjlWJNfU8aPlrTmRAWAWcOPXXq0BJLE1fL6e9fX5TBnG4HPB+cC4LeQZ65PQ8/tAJQS2R9D0/rk4D5WOGH2PWWrGNUDAjy6pn/7CDCDg/Do6N0kwD1XHqKfrPSuTMAbadY3/AsbtyEKetMuHVfSlQXfhVr+qeo874iwLQp9Oujz4gOBBf069uGYFG1pqPofTo/+0LY4GtBXr3/MBgu88hZnKMtN3a2dWrVy+OBjHTz4gVEFWIODDFv3Hc+ztlTv7qwFOd9Lti7huOYfnHFtuYbQsKuVKTQ2d7EFs4C47t9z17SsEHdANKClRSt8OmB6PI/jdKBvFyb0UQ97g0e2GcY/uh3lElSSd0gatWlc+XCladIkd85RAJUL4HiHzP4MBN2Pu0iWPCo2OTVpbPXCK7adrCCQ7FJSkgAZgEYO4KbYhs4b2/8AkGRLQRveJmwLUu2XGMr3T7yjb+0vhrS8vcWUgv8AMhW9vO92ccDAW+0bStZPhL+FQLEVoRVwPmSxOt4Y2buZP2hXi8EsGhVc+ECgu1/OOiS9iQgeFCXGQgb54dCAhdj925cgO28pvmN+AyFOMZJaSJsxAsiasergf+Xpg5fd/GLtHNdm7dlTdo2jdUCfiqcPUZEaGlbauKBPmKpX0H2vyzarMEGg49Xx4vzpR9ctxSxhlQahv1neAAoMyxbrr2hExY869HDriTAIAx4/XPC1acXJLM5ob9X64sQi7Tg751/FuWeDMGiWu/H74fs6s5tKcq3cOKG9K0465BxDmzNS17e4/HI1ACSVb1fqOsffMOIZQQa+R66oXv4hAWKFKOGrOf3zFaZtCxhWuNMOWleiIjytq5da/Ue8SCCdOOj/AJHLWoGsOa4Hh9XGPkNIbmqZ8gLjrgaDHEPCwtnwPL9Np9GhE1Jd7KwOfRf8G4LKiQ9j1rUed8gClxKwa49eeOvA1Kd90vfPTqz8Mbjhx4ChfyY/TIHJZPXWI9s4elDWnXXs9oZS7UDPTDnxa+LjO8PS071yMS/X5vzgD2pKgAtHzIO9TEf2blXlTKORd6JBTts1vlKipjiFHeHChblHUO83biNk2dUw1V/VL3VgBnjq3AGOMbV20Zq0rYhYG6SKg18LA1oKY2gJCEHJSAHOBpngeTe0Pp2mlSphkkfLg75wzL24BIdQINgfLS1bxO2TtRAAKlyyS/8AbXGr3eAQvZlLB3UliMxqKcot/wCMpZR2pJoziYGBf+hfgYhDvTLAqQ5agFKah68xEbYu9xk7WifJlFW6/hNAXSU1u1KwHpLfim7c71ydmB+JMQkAZhSjwTYHiftHEe1f5O2/aTu/FElJfwygx5kuo+YEZfbZij4lkrUcVKc00wygNz3s/lqZOeXszy0mm8S6lP5AA40jC7PtK5S/ioUQoH5uN3zhuTKq+WoGVA97w+lId3HioN5IArya8B1Hun3tE9AsFD5k0of8hkNbRpJkveDjrzjhey7SuTMEyWSCm31GsdM7r97UbQNwkJmMxQqnNOYvwyArAaKqQHDg8r/T1ytSJtG1Z6W98jy9ixc2iabioLZNx1atv3CnHdF6Xw9KVx8jmYBaVBd+f49ufCGZiBx68rt56eFNq38288Dfys5qc1T3fXMO/wBH8scQDCjXPBj9jjz0oUKly8i3pxr93+4gJHxaijH349Yi9IXLmq3qZMxxdmYvp+aBoyJpIrY4ZW++t/N7ZxhVtevd/dwl7xpcGl6GoN/x94Bnf8nYAnXztgcgTiCIYq5cdPjpbO+lXgsGh/OOr1r6/wDxBYO8zF/elKcWNK2PALQeHodXHC/P/wCUMqQcvuLZdWzaHEOcOY8/fPOuBIPpRiKYHTE0OGPDD+0DbdsEpClqISEgknCl7a4a8y5ImBIcsGrcDpjw+/LO/ner/UL+DKP+0n5iLKUHpqE154ZhVd5+8a9rmqWaS0HdQnm1afMR7NFLIYGrXytjViCImKkOkJfdqS2taMHq3sbwrflpRuhAUssSsqPhZjYUrUNoYBqfMUQKtn4npmxciI6pLM602fH/ANYMkCv4e55RLnq8F33mJZ3vrf1gFyOypiglpkvePypcpJqxqUhOOJwiBPlLSd1T7zemHH8xb9ilO8VqNEhshRzXw6H1yhid2cqYkTN51KdQGbFyGahG8Dz4wFZLDm5atBCphBNKCEJSxsxqCMR92gLUN7jWAmypTB61BBal9apyu14WJZqlzViwtgG3TQ4WOOMMyZbhiQLY7r8xQ4XvClhmVQ8gAWv/AMTyrSABlEOCxIoWoqvG5hCUG6XC01o4NMWz1GcLm55mxej5g1A8xBijbxNM7OMlC0Bte6vfFSnlzineTQGniDC+D8xyjVMFfId6rlOOGGOHVuO/ECFhTljdw5Y+ig+UWUnthctQ3VHdBoyiNwtcOHT/ANJBF6QHRZyWtT0OnVMbYJCnbL29tHt6HdqOye9ImpaaUBbtU/MMwLPgzmuUXslIUN4Va/T5+/OAalAv162+ljqwg5hAqDbn+RbS2lCgFhTUoPY58/uYlSUA4seFDxH5zhlDNXn+ctf/AJcnpRaoP2J1yP5gH1IJxt+cc70pY2wJAu5r+qe3/jwhUtyl346Dz0GlOaUguRbMGnDjiRzbFiDqCwYs2Fes/XzWwFSSMeg9T9y+YSFhFVKAapzxvlj6xh++XfK8pBYkFKlf40tm9A+XkAEfvh3zUoGTJUd1ylSwfmwIScsCceEY/YZAUqrsxUwF2DVfWnPCGSktQEV10ESJFASMQE81Y8gTnAHMHzK/qFFI13kqNAzNfzhCiCTnQF6UoBmNPOClqWqieZd8N1yeBiw7H7Cn7UsiUhSwmpUlJKQ2TegFYCIlAepVTkXPMNDCiA1fFyN7Vc4Rq09w9pxrugmj1byoNIXsv8bbQsAqKgDUbqVKUHq6hYf9wgMwubuobS1bqz5UtjpDcjaCn5SSCzpFbFJ+gqIkdvdhT9mXuzQql3zZ34NDMuZQKTS7YkceePB4Byfs+/4hUsaG/h3X3rUJLA6RWqFWDBrxNMzxA61D4OLeVRpESYHJIFGYD9dWgJOyBmVcPViLEWY0vmzw65J3UhvEzZvmjE8IiyXIZ86NoLYc9YmTJdT4a1LPRgkF0qz04WgEzE+AMDSgIqMq4phAdic66HDgQ4F4cmJcEhyBRrKTjVrgffk2TUkWJIcWNHqKvXoQClSd5wLBgQ3yuSHL1TWDQgugVcB71GHzD6wELpowZicQ5YmxOsJMnxq/xFWBrxyLF+jAObPvGg8SisABqk0DAfKol2i32Tt+ZKUEpLpyVvBqG4dwK47wbKM+kUTVnL3NhoLcjC5ajvEgtu2u2VDeA3fZXe2XMUEq8KzgcTT5SKGwyLtTIRg0r8JUSCVUNvOtOYyECA6zIWQnPLrrHQRJ2cYX+jenR5xpKC5pUVbWrtj+om7BIKjjUhvI9efMFIlGiQMeY5k1ON84kTdrRKS6imgLPhwozXyoz5Qjb9tlbMjeKkuk41ApcnGuGnKOW9vd6F7SopSVJlY4KXofIUtRzYCAm96u+kycpSZJZDMVg3avhJsNdeZy4QXF3sa4m+lyKZlzD00AJGQIt5+WI0rcwldKFg4dma5dndvtxgGpSHUPtxPX4hSiGDsbm9dLa15wctO9R609RQcIJh8RnoKO2VCda1gHJUsmhHhsAP7Kw4l/KO5fxOUnZVIDf7a2piFALSTqX945H2ZshJKsQzHHef6KY82tHR/4e23/AHtpk2dEucnTxKSRyKkiA6HtRVvITSq9ahKSqvlD5lvllwaAmW83/pS3NZB82SPPWHiIDId9u642uQtkgzEBkviAxI45avHBu0exlSZhSosSS3/MVqnTB9DHqDZWKSp6FSj5Ej6Rif5B7mJnJ30AO5Uq/hLXAA+UkVDXrZ2Dhk1IuKFyN04PV9Axg9r2UoVulhRJArjnS+J4xf8AYPYBVtJf5Uk8zgBgbVzYDGEd+5e5tLD5WSKm7C4zBP8AbG8BRy0nws9fu1CL43zi0SHUd6o4OMUneF0nXSIezp8acQ4LcXNmrk4ieQxo5GBF63ZVlZscsICJORvFi/h3av4hgWIHiFtWhuYPCCRulqKDspiLhrt9M4mLRSrUN8RauaDjlDCpu6TvUd2WAGrQ76M9bwERctvCaGgZgyyCedj64wc1nOqAQ74Br+Yh2ZK3UvQpqzE7uGLOCSLGmsKUgMgl/mIBYsQQCxcO1DZ7mAYQljQq8IyqDkcx94bTRJ/5HRmGeILt5wp6E4qVQMXy8BPl+oWtI3kgXFy1m/yTzgFolnfAqGGdrWrwvwgoTLXRSiBU2rVsUnzg4Dq+zSvC74PYYglsv6+vnK2na/gylboBLM5rgo0e1j/3QUCA452x2yudQ+FAJZAsGJvnDRO6wZ/E3oFE83A4CBAgDB3grDxADm9dbQETHS5sSQAMGYDDWBAgJPZ0vfNcyprg7gxf3hjs4BUwOKOA2hIHtAgQGl2CUDSwSd1haywT/wCALZl41H8YbSR2i4xkTH1B3ZjHnjjeBAgOyS5LE5mp8gPYQ3tU7dHWkCBAJ2RIEtIAYboYZUit727eqRsk6aliUIUQDZyGD8HflAgQHK+7MjclBdyUhXOYDfMW4+TYvvJM39pY4n/7GvMm8CBARdmW6knIoGvicX0aJ8vxKWOCjjvEgGoz1DQIEA5JVvMbNvZVYWNKiloj0Umo8KzusP6ly5BypaBAgKya8okJNn4FjiLViVI21S5qEslIS+6EhgCRfzybRoECARMNAGFHUQ1DugG2D6eUOKA3lUqwYvUODfO0CBAOzJDSkNQFTEVrVnvSBAgQ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0975" y="-1157288"/>
            <a:ext cx="2381250" cy="27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32775" name="Picture 8" descr="File:Abraham Lincoln head on shoulders needlepoi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7352" y="2313574"/>
            <a:ext cx="3048000" cy="405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457200" y="1549527"/>
            <a:ext cx="8229600" cy="43148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December 20, 1860 South Carolina (and 6 other states) seceded from the Union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The South Secedes</a:t>
            </a:r>
            <a:endParaRPr/>
          </a:p>
        </p:txBody>
      </p:sp>
      <p:pic>
        <p:nvPicPr>
          <p:cNvPr id="34820" name="Picture 2" descr="http://t0.gstatic.com/images?q=tbn:ANd9GcTuAMmfeKxQuHB1lduQ72uwuYOmvDycgzGijyqbcTtK8AA60Twy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36128"/>
            <a:ext cx="6096000" cy="386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1203</Words>
  <Application>Microsoft Office PowerPoint</Application>
  <PresentationFormat>On-screen Show (4:3)</PresentationFormat>
  <Paragraphs>188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Constantia</vt:lpstr>
      <vt:lpstr>Wingdings 2</vt:lpstr>
      <vt:lpstr>Paper</vt:lpstr>
      <vt:lpstr>Flags of the Confederacy </vt:lpstr>
      <vt:lpstr>PowerPoint Presentation</vt:lpstr>
      <vt:lpstr>PowerPoint Presentation</vt:lpstr>
      <vt:lpstr>PowerPoint Presentation</vt:lpstr>
      <vt:lpstr>Battle Flags of the Confederacy </vt:lpstr>
      <vt:lpstr>PowerPoint Presentation</vt:lpstr>
      <vt:lpstr>The Civil War</vt:lpstr>
      <vt:lpstr>Lincoln Elected as President</vt:lpstr>
      <vt:lpstr>The South Secedes</vt:lpstr>
      <vt:lpstr>PowerPoint Presentation</vt:lpstr>
      <vt:lpstr>PowerPoint Presentation</vt:lpstr>
      <vt:lpstr>Fort Sumter April 1861</vt:lpstr>
      <vt:lpstr>Lincoln/Davis Actions</vt:lpstr>
      <vt:lpstr>Lincoln’s Decision </vt:lpstr>
      <vt:lpstr>Jefferson Davis’ decision</vt:lpstr>
      <vt:lpstr>Shelling of Fort Sumter</vt:lpstr>
      <vt:lpstr>PowerPoint Presentation</vt:lpstr>
      <vt:lpstr>PowerPoint Presentation</vt:lpstr>
      <vt:lpstr>PowerPoint Presentation</vt:lpstr>
      <vt:lpstr>Slave States but Loyal to Union</vt:lpstr>
      <vt:lpstr>PowerPoint Presentation</vt:lpstr>
      <vt:lpstr>Military strategies: North</vt:lpstr>
      <vt:lpstr>Military strategies: South</vt:lpstr>
      <vt:lpstr>Advantages/Disadvantages Chart</vt:lpstr>
      <vt:lpstr>North: Union Facts</vt:lpstr>
      <vt:lpstr>South: Confederacy Facts</vt:lpstr>
      <vt:lpstr>July 1861 - Battle of Bull Run/1st Manassas </vt:lpstr>
      <vt:lpstr>Battle of Bull Run – July 16, 1861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Fighting in the West –  Forts Henry and Donelson</vt:lpstr>
      <vt:lpstr>Forts Henry and Donelson:  Feb 6 and 16, 1862</vt:lpstr>
      <vt:lpstr>PowerPoint Presentation</vt:lpstr>
      <vt:lpstr>PowerPoint Presentation</vt:lpstr>
      <vt:lpstr>PowerPoint Presentation</vt:lpstr>
      <vt:lpstr>Shiloh</vt:lpstr>
      <vt:lpstr>Shiloh: April 6-7, 1862 </vt:lpstr>
      <vt:lpstr>PowerPoint Presentation</vt:lpstr>
      <vt:lpstr>PowerPoint Presentation</vt:lpstr>
      <vt:lpstr>New Orleans: April 24-29, 1862</vt:lpstr>
      <vt:lpstr>New Orleans: April 24-29, 1862</vt:lpstr>
      <vt:lpstr>PowerPoint Presentation</vt:lpstr>
      <vt:lpstr>PowerPoint Presentation</vt:lpstr>
      <vt:lpstr>New Orleans: April 24-29, 1862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</dc:title>
  <dc:creator>Kalen Perry</dc:creator>
  <cp:lastModifiedBy>Kalen Perry</cp:lastModifiedBy>
  <cp:revision>58</cp:revision>
  <dcterms:modified xsi:type="dcterms:W3CDTF">2018-05-03T13:33:34Z</dcterms:modified>
</cp:coreProperties>
</file>