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1" r:id="rId5"/>
    <p:sldId id="258" r:id="rId6"/>
    <p:sldId id="265" r:id="rId7"/>
    <p:sldId id="259" r:id="rId8"/>
    <p:sldId id="267" r:id="rId9"/>
    <p:sldId id="270" r:id="rId10"/>
    <p:sldId id="269" r:id="rId11"/>
    <p:sldId id="268" r:id="rId12"/>
    <p:sldId id="266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3F80-CC4A-420A-8038-DF0A3DEE09CD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57C-D2FB-476D-B78D-77975FA55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3F80-CC4A-420A-8038-DF0A3DEE09CD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57C-D2FB-476D-B78D-77975FA55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3F80-CC4A-420A-8038-DF0A3DEE09CD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57C-D2FB-476D-B78D-77975FA55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3F80-CC4A-420A-8038-DF0A3DEE09CD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57C-D2FB-476D-B78D-77975FA55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3F80-CC4A-420A-8038-DF0A3DEE09CD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57C-D2FB-476D-B78D-77975FA55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3F80-CC4A-420A-8038-DF0A3DEE09CD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57C-D2FB-476D-B78D-77975FA55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3F80-CC4A-420A-8038-DF0A3DEE09CD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57C-D2FB-476D-B78D-77975FA55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3F80-CC4A-420A-8038-DF0A3DEE09CD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57C-D2FB-476D-B78D-77975FA55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3F80-CC4A-420A-8038-DF0A3DEE09CD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57C-D2FB-476D-B78D-77975FA55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3F80-CC4A-420A-8038-DF0A3DEE09CD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57C-D2FB-476D-B78D-77975FA55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3F80-CC4A-420A-8038-DF0A3DEE09CD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57C-D2FB-476D-B78D-77975FA55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E3F80-CC4A-420A-8038-DF0A3DEE09CD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257C-D2FB-476D-B78D-77975FA55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1/California_Gold_Rush_relief_map_2.jp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//upload.wikimedia.org/wikipedia/commons/c/c6/Panning_on_the_Mokelumne.jpg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Territorial Expansion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500" i="1" dirty="0" smtClean="0"/>
              <a:t>Moving West</a:t>
            </a:r>
            <a:endParaRPr lang="en-US" sz="35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Prairie schooner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3660648"/>
            <a:ext cx="4893129" cy="2740152"/>
          </a:xfrm>
          <a:prstGeom prst="rect">
            <a:avLst/>
          </a:prstGeom>
        </p:spPr>
      </p:pic>
      <p:pic>
        <p:nvPicPr>
          <p:cNvPr id="4" name="Content Placeholder 3" descr="prairie schooner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219200"/>
            <a:ext cx="448206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Trails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b="1" dirty="0" smtClean="0"/>
              <a:t>Mormon Trail</a:t>
            </a:r>
          </a:p>
          <a:p>
            <a:pPr lvl="0"/>
            <a:r>
              <a:rPr lang="en-US" dirty="0" smtClean="0"/>
              <a:t>moving west to escape </a:t>
            </a:r>
            <a:r>
              <a:rPr lang="en-US" u="sng" dirty="0" smtClean="0"/>
              <a:t>religious persecution</a:t>
            </a:r>
            <a:endParaRPr lang="en-US" sz="4000" dirty="0" smtClean="0"/>
          </a:p>
          <a:p>
            <a:pPr lvl="0"/>
            <a:r>
              <a:rPr lang="en-US" dirty="0" smtClean="0"/>
              <a:t>Practice that caused so much controversy – polygamy or </a:t>
            </a:r>
            <a:endParaRPr lang="en-US" sz="4000" dirty="0" smtClean="0"/>
          </a:p>
          <a:p>
            <a:pPr lvl="0"/>
            <a:r>
              <a:rPr lang="en-US" dirty="0" smtClean="0"/>
              <a:t>(the practice of having more than </a:t>
            </a:r>
            <a:r>
              <a:rPr lang="en-US" u="sng" dirty="0" smtClean="0"/>
              <a:t>one wife)</a:t>
            </a:r>
            <a:endParaRPr lang="en-US" sz="4000" dirty="0" smtClean="0"/>
          </a:p>
          <a:p>
            <a:pPr lvl="0"/>
            <a:r>
              <a:rPr lang="en-US" dirty="0" smtClean="0"/>
              <a:t>Led west by </a:t>
            </a:r>
            <a:r>
              <a:rPr lang="en-US" u="sng" dirty="0" smtClean="0"/>
              <a:t>Brigham Young</a:t>
            </a:r>
            <a:endParaRPr lang="en-US" sz="4000" dirty="0" smtClean="0"/>
          </a:p>
          <a:p>
            <a:pPr lvl="0"/>
            <a:r>
              <a:rPr lang="en-US" dirty="0" smtClean="0"/>
              <a:t>Eventually settled in an area they called </a:t>
            </a:r>
            <a:r>
              <a:rPr lang="en-US" u="sng" dirty="0" smtClean="0"/>
              <a:t>Salt Lake City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Border Disputes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191000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/>
              <a:t>Oregon Territory</a:t>
            </a:r>
          </a:p>
          <a:p>
            <a:pPr>
              <a:buNone/>
            </a:pPr>
            <a:r>
              <a:rPr lang="en-US" sz="2400" dirty="0" smtClean="0"/>
              <a:t>The </a:t>
            </a:r>
            <a:r>
              <a:rPr lang="en-US" sz="2400" u="sng" dirty="0" smtClean="0"/>
              <a:t>U.S.</a:t>
            </a:r>
            <a:r>
              <a:rPr lang="en-US" sz="2400" dirty="0" smtClean="0"/>
              <a:t> and </a:t>
            </a:r>
            <a:r>
              <a:rPr lang="en-US" sz="2400" u="sng" dirty="0" smtClean="0"/>
              <a:t>Britain</a:t>
            </a:r>
            <a:r>
              <a:rPr lang="en-US" sz="2400" dirty="0" smtClean="0"/>
              <a:t> had been sharing the Oregon Territory. </a:t>
            </a:r>
          </a:p>
          <a:p>
            <a:pPr lvl="0"/>
            <a:r>
              <a:rPr lang="en-US" sz="2400" dirty="0" smtClean="0"/>
              <a:t>President </a:t>
            </a:r>
            <a:r>
              <a:rPr lang="en-US" sz="2400" u="sng" dirty="0" smtClean="0"/>
              <a:t>Polk</a:t>
            </a:r>
            <a:r>
              <a:rPr lang="en-US" sz="2400" dirty="0" smtClean="0"/>
              <a:t> used the slogan “</a:t>
            </a:r>
            <a:r>
              <a:rPr lang="en-US" sz="2400" u="sng" dirty="0" smtClean="0"/>
              <a:t>Fifty-four Forty or Fight</a:t>
            </a:r>
            <a:r>
              <a:rPr lang="en-US" sz="2400" dirty="0" smtClean="0"/>
              <a:t>” to gain support for annexing (</a:t>
            </a:r>
            <a:r>
              <a:rPr lang="en-US" sz="2400" u="sng" dirty="0" smtClean="0"/>
              <a:t>adding</a:t>
            </a:r>
            <a:r>
              <a:rPr lang="en-US" sz="2400" dirty="0" smtClean="0"/>
              <a:t>) the Oregon Territory</a:t>
            </a:r>
          </a:p>
          <a:p>
            <a:pPr lvl="0"/>
            <a:r>
              <a:rPr lang="en-US" sz="2400" dirty="0" smtClean="0"/>
              <a:t>Britain eventually agreed </a:t>
            </a:r>
            <a:r>
              <a:rPr lang="en-US" sz="2400" dirty="0" smtClean="0"/>
              <a:t>to the 49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parallel and </a:t>
            </a:r>
            <a:r>
              <a:rPr lang="en-US" sz="2400" dirty="0" smtClean="0"/>
              <a:t>the </a:t>
            </a:r>
            <a:r>
              <a:rPr lang="en-US" sz="2400" u="sng" dirty="0" smtClean="0"/>
              <a:t>US Boundary</a:t>
            </a:r>
            <a:r>
              <a:rPr lang="en-US" sz="2400" dirty="0" smtClean="0"/>
              <a:t> extended all the way to the </a:t>
            </a:r>
            <a:r>
              <a:rPr lang="en-US" sz="2400" u="sng" dirty="0" smtClean="0"/>
              <a:t>Puget Sound</a:t>
            </a:r>
            <a:endParaRPr lang="en-US" sz="2400" dirty="0" smtClean="0"/>
          </a:p>
          <a:p>
            <a:r>
              <a:rPr lang="en-US" sz="2400" dirty="0" smtClean="0"/>
              <a:t>The US’s northern boundary with </a:t>
            </a:r>
            <a:r>
              <a:rPr lang="en-US" sz="2400" u="sng" dirty="0" smtClean="0"/>
              <a:t>Canada</a:t>
            </a:r>
            <a:r>
              <a:rPr lang="en-US" sz="2400" dirty="0" smtClean="0"/>
              <a:t> is now established</a:t>
            </a:r>
          </a:p>
          <a:p>
            <a:endParaRPr lang="en-US" dirty="0"/>
          </a:p>
        </p:txBody>
      </p:sp>
      <p:pic>
        <p:nvPicPr>
          <p:cNvPr id="4" name="Picture 2" descr="http://misshartigan.files.wordpress.com/2011/05/oregon_boundary_dispute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446179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Border Disputes (Mexico and Texas)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733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Mexican Land grants to settlers</a:t>
            </a:r>
          </a:p>
          <a:p>
            <a:pPr>
              <a:buNone/>
            </a:pPr>
            <a:r>
              <a:rPr lang="en-US" sz="2600" dirty="0" smtClean="0"/>
              <a:t>Mexico grants land to white American settlers in present day Texas to cut down on Native American attacks in the area</a:t>
            </a:r>
            <a:endParaRPr lang="en-US" sz="2600" dirty="0"/>
          </a:p>
        </p:txBody>
      </p:sp>
      <p:pic>
        <p:nvPicPr>
          <p:cNvPr id="13314" name="Picture 2" descr="http://classconnection.s3.amazonaws.com/619/flashcards/1216619/png/333px-wpdms_republic_of_texas.svg13297676520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76400"/>
            <a:ext cx="3581400" cy="4409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b="1" u="sng" dirty="0" smtClean="0"/>
              <a:t>The Texas Revolution, </a:t>
            </a:r>
            <a:br>
              <a:rPr lang="en-US" sz="3500" b="1" u="sng" dirty="0" smtClean="0"/>
            </a:br>
            <a:r>
              <a:rPr lang="en-US" sz="3500" b="1" u="sng" dirty="0" smtClean="0"/>
              <a:t>the Republic of Texas, </a:t>
            </a:r>
            <a:br>
              <a:rPr lang="en-US" sz="3500" b="1" u="sng" dirty="0" smtClean="0"/>
            </a:br>
            <a:r>
              <a:rPr lang="en-US" sz="3500" b="1" u="sng" dirty="0" smtClean="0"/>
              <a:t>Texas becomes a state</a:t>
            </a:r>
            <a:endParaRPr lang="en-US" sz="35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3429000" cy="45259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Texas Revolution</a:t>
            </a:r>
          </a:p>
          <a:p>
            <a:pPr>
              <a:buNone/>
            </a:pPr>
            <a:r>
              <a:rPr lang="en-US" sz="2600" dirty="0" smtClean="0"/>
              <a:t>*Alamo*San Jacinto</a:t>
            </a:r>
            <a:endParaRPr lang="en-US" sz="2600" dirty="0"/>
          </a:p>
        </p:txBody>
      </p:sp>
      <p:pic>
        <p:nvPicPr>
          <p:cNvPr id="12290" name="Picture 2" descr="http://www.wall-maps.com/Classroom/HISTORY/US-History/a06_Texas_Revolution-183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743200"/>
            <a:ext cx="2885597" cy="3124200"/>
          </a:xfrm>
          <a:prstGeom prst="rect">
            <a:avLst/>
          </a:prstGeom>
          <a:noFill/>
        </p:spPr>
      </p:pic>
      <p:pic>
        <p:nvPicPr>
          <p:cNvPr id="12292" name="Picture 4" descr="http://theconservativetreehouse.files.wordpress.com/2012/03/texas1836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466153"/>
            <a:ext cx="1626866" cy="2191823"/>
          </a:xfrm>
          <a:prstGeom prst="rect">
            <a:avLst/>
          </a:prstGeom>
          <a:noFill/>
        </p:spPr>
      </p:pic>
      <p:pic>
        <p:nvPicPr>
          <p:cNvPr id="12294" name="Picture 6" descr="http://gonzotown.files.wordpress.com/2011/04/texasflag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048000"/>
            <a:ext cx="1981200" cy="1321852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0" y="1981200"/>
            <a:ext cx="2743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Republic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Texas</a:t>
            </a:r>
          </a:p>
        </p:txBody>
      </p:sp>
      <p:pic>
        <p:nvPicPr>
          <p:cNvPr id="12296" name="Picture 8" descr="http://www.americaslibrary.gov/assets/aa/polk/aa_polk_horse_2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590800"/>
            <a:ext cx="2057400" cy="205740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791200" y="1981200"/>
            <a:ext cx="3276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Texas Annexation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5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500" dirty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500" dirty="0" smtClean="0"/>
              <a:t>North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5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5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5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</a:t>
            </a:r>
          </a:p>
        </p:txBody>
      </p:sp>
      <p:pic>
        <p:nvPicPr>
          <p:cNvPr id="12298" name="Picture 10" descr="http://www.cyberlearning-world.com/lessons/ushistory/19thcentury/texas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6396" y="4933949"/>
            <a:ext cx="2487604" cy="192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0" y="1219200"/>
            <a:ext cx="6781800" cy="1295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War with Mexico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08237"/>
            <a:ext cx="32004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Mexican American War</a:t>
            </a:r>
            <a:endParaRPr lang="en-US" b="1" dirty="0"/>
          </a:p>
        </p:txBody>
      </p:sp>
      <p:pic>
        <p:nvPicPr>
          <p:cNvPr id="11266" name="Picture 2" descr="http://upload.wikimedia.org/wikipedia/commons/thumb/0/0b/Mexican%E2%80%93American_War_(without_Scott's_Campaign)-en.svg/450px-Mexican%E2%80%93American_War_(without_Scott's_Campaign)-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1"/>
            <a:ext cx="3997537" cy="3428999"/>
          </a:xfrm>
          <a:prstGeom prst="rect">
            <a:avLst/>
          </a:prstGeom>
          <a:noFill/>
        </p:spPr>
      </p:pic>
      <p:pic>
        <p:nvPicPr>
          <p:cNvPr id="11268" name="Picture 4" descr="http://www.crfforum.org/images/t/map.gif/-/resize/545/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14800"/>
            <a:ext cx="4313100" cy="2667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48200" y="2667000"/>
            <a:ext cx="4495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America gains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spoils of war –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Treaty of Guadalupe Hidalgo, 1848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1219200"/>
            <a:ext cx="111440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North?</a:t>
            </a:r>
            <a:endParaRPr lang="en-US" sz="2500" dirty="0"/>
          </a:p>
        </p:txBody>
      </p:sp>
      <p:sp>
        <p:nvSpPr>
          <p:cNvPr id="8" name="Rectangle 7"/>
          <p:cNvSpPr/>
          <p:nvPr/>
        </p:nvSpPr>
        <p:spPr>
          <a:xfrm>
            <a:off x="3276600" y="1219200"/>
            <a:ext cx="45620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No! We don’t want to expand slavery!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1676400"/>
            <a:ext cx="11128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South?</a:t>
            </a:r>
            <a:endParaRPr lang="en-US" sz="2500" dirty="0"/>
          </a:p>
        </p:txBody>
      </p:sp>
      <p:sp>
        <p:nvSpPr>
          <p:cNvPr id="10" name="Rectangle 9"/>
          <p:cNvSpPr/>
          <p:nvPr/>
        </p:nvSpPr>
        <p:spPr>
          <a:xfrm>
            <a:off x="3276600" y="1676400"/>
            <a:ext cx="46126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Yes! Let’s fight! More land could equal </a:t>
            </a:r>
          </a:p>
          <a:p>
            <a:r>
              <a:rPr lang="en-US" sz="2200" dirty="0" smtClean="0"/>
              <a:t>more slavery!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Gold!</a:t>
            </a:r>
            <a:endParaRPr lang="en-US" b="1" u="sng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5898" y="1905000"/>
            <a:ext cx="348250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File:California Gold Rush relief map 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728" y="1752600"/>
            <a:ext cx="1906272" cy="2819400"/>
          </a:xfrm>
          <a:prstGeom prst="rect">
            <a:avLst/>
          </a:prstGeom>
          <a:noFill/>
        </p:spPr>
      </p:pic>
      <p:pic>
        <p:nvPicPr>
          <p:cNvPr id="10247" name="Picture 7" descr="File:Panning on the Mokelumn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905000"/>
            <a:ext cx="2113280" cy="2438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1295400"/>
            <a:ext cx="212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California Gold Rush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1295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People come from all over the world in 1849</a:t>
            </a:r>
            <a:endParaRPr lang="en-US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12586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Looking for gold is </a:t>
            </a:r>
          </a:p>
          <a:p>
            <a:pPr algn="ctr"/>
            <a:r>
              <a:rPr lang="en-US" b="1" u="sng" dirty="0" smtClean="0"/>
              <a:t>difficult work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8122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How did this affect California and the United States?</a:t>
            </a:r>
            <a:endParaRPr lang="en-US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334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Population EXPLOSION in California. California will be the first U.S. territory in the land won from Mexico to apply for statehood.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2600" y="60198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Could this upset the balance of free vs. slave states???...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Manifest Destiny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3886200" cy="548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belief that God has ordained that Americans should expand west</a:t>
            </a:r>
            <a:endParaRPr lang="en-US" dirty="0"/>
          </a:p>
        </p:txBody>
      </p:sp>
      <p:pic>
        <p:nvPicPr>
          <p:cNvPr id="16386" name="Picture 2" descr="http://uppitynegronetwork.files.wordpress.com/2011/06/manifest-destin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7271" y="1524000"/>
            <a:ext cx="5189129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Manifest Destiny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Main draw – </a:t>
            </a:r>
            <a:r>
              <a:rPr lang="en-US" u="sng" dirty="0" smtClean="0"/>
              <a:t>land</a:t>
            </a:r>
          </a:p>
          <a:p>
            <a:r>
              <a:rPr lang="en-US" dirty="0" smtClean="0"/>
              <a:t>Owning land was an important first step toward prosperity</a:t>
            </a:r>
          </a:p>
          <a:p>
            <a:r>
              <a:rPr lang="en-US" dirty="0" smtClean="0"/>
              <a:t>Other Reasons</a:t>
            </a:r>
          </a:p>
          <a:p>
            <a:pPr lvl="1"/>
            <a:r>
              <a:rPr lang="en-US" u="sng" dirty="0" smtClean="0"/>
              <a:t>Economic Opportunity</a:t>
            </a:r>
          </a:p>
          <a:p>
            <a:pPr lvl="1"/>
            <a:r>
              <a:rPr lang="en-US" u="sng" dirty="0" smtClean="0"/>
              <a:t>Fresh start </a:t>
            </a:r>
            <a:r>
              <a:rPr lang="en-US" dirty="0" smtClean="0"/>
              <a:t>– economic trouble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only problem is that there are Native Americans between white people and the west.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31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Native Americans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4906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Black Hawk War, 1832</a:t>
            </a:r>
          </a:p>
          <a:p>
            <a:pPr>
              <a:buFontTx/>
              <a:buChar char="-"/>
            </a:pPr>
            <a:r>
              <a:rPr lang="en-US" sz="2200" dirty="0" smtClean="0"/>
              <a:t>Named after Indian leader Black Hawk</a:t>
            </a:r>
          </a:p>
          <a:p>
            <a:pPr>
              <a:buFontTx/>
              <a:buChar char="-"/>
            </a:pPr>
            <a:r>
              <a:rPr lang="en-US" sz="2200" dirty="0" smtClean="0"/>
              <a:t>Fought over rights to land – </a:t>
            </a:r>
            <a:r>
              <a:rPr lang="en-US" sz="2200" u="sng" dirty="0" smtClean="0"/>
              <a:t>Native Americans </a:t>
            </a:r>
            <a:r>
              <a:rPr lang="en-US" sz="2200" dirty="0" smtClean="0"/>
              <a:t>lose and are forcibly removed to land </a:t>
            </a:r>
            <a:r>
              <a:rPr lang="en-US" sz="2200" u="sng" dirty="0" smtClean="0"/>
              <a:t>WEST</a:t>
            </a:r>
            <a:r>
              <a:rPr lang="en-US" sz="2200" dirty="0" smtClean="0"/>
              <a:t> of </a:t>
            </a:r>
            <a:r>
              <a:rPr lang="en-US" sz="2200" u="sng" dirty="0" smtClean="0"/>
              <a:t>Mississippi</a:t>
            </a:r>
          </a:p>
          <a:p>
            <a:pPr marL="0" indent="0">
              <a:buNone/>
            </a:pPr>
            <a:endParaRPr lang="en-US" sz="2200" u="sng" dirty="0" smtClean="0"/>
          </a:p>
          <a:p>
            <a:pPr>
              <a:buFontTx/>
              <a:buChar char="-"/>
            </a:pPr>
            <a:r>
              <a:rPr lang="en-US" sz="2200" dirty="0" smtClean="0"/>
              <a:t>Result – continued the pattern of </a:t>
            </a:r>
          </a:p>
          <a:p>
            <a:pPr>
              <a:buNone/>
            </a:pPr>
            <a:r>
              <a:rPr lang="en-US" sz="2200" dirty="0" smtClean="0"/>
              <a:t>Native American groups being </a:t>
            </a:r>
          </a:p>
          <a:p>
            <a:pPr>
              <a:buNone/>
            </a:pPr>
            <a:r>
              <a:rPr lang="en-US" sz="2200" dirty="0" smtClean="0"/>
              <a:t>pushed farther </a:t>
            </a:r>
            <a:r>
              <a:rPr lang="en-US" sz="2200" u="sng" dirty="0" smtClean="0"/>
              <a:t>west </a:t>
            </a:r>
            <a:r>
              <a:rPr lang="en-US" sz="2200" dirty="0" smtClean="0"/>
              <a:t>by </a:t>
            </a:r>
            <a:r>
              <a:rPr lang="en-US" sz="2200" u="sng" dirty="0" smtClean="0"/>
              <a:t>white settlers</a:t>
            </a:r>
            <a:endParaRPr lang="en-US" sz="2200" u="sng" dirty="0"/>
          </a:p>
        </p:txBody>
      </p:sp>
      <p:pic>
        <p:nvPicPr>
          <p:cNvPr id="15362" name="Picture 2" descr="http://upload.wikimedia.org/wikipedia/commons/thumb/7/73/Stlouistreatymap1804.png/220px-Stlouistreatymap18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819400"/>
            <a:ext cx="3733800" cy="391693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1295400"/>
            <a:ext cx="44958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Native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  <a:defRPr/>
            </a:pPr>
            <a:r>
              <a:rPr lang="en-US" sz="4000" b="1" dirty="0" smtClean="0"/>
              <a:t>Treaty of Fort Laramie</a:t>
            </a:r>
          </a:p>
          <a:p>
            <a:pPr lvl="0">
              <a:spcBef>
                <a:spcPts val="0"/>
              </a:spcBef>
              <a:defRPr/>
            </a:pPr>
            <a:r>
              <a:rPr lang="en-US" dirty="0" smtClean="0"/>
              <a:t>Agreement between the </a:t>
            </a:r>
            <a:r>
              <a:rPr lang="en-US" u="sng" dirty="0" smtClean="0"/>
              <a:t>US Government </a:t>
            </a:r>
            <a:r>
              <a:rPr lang="en-US" dirty="0" smtClean="0"/>
              <a:t>and several </a:t>
            </a:r>
            <a:r>
              <a:rPr lang="en-US" u="sng" dirty="0" smtClean="0"/>
              <a:t>Midwestern tribes </a:t>
            </a:r>
            <a:r>
              <a:rPr lang="en-US" dirty="0" smtClean="0"/>
              <a:t>who guaranteed not to attack </a:t>
            </a:r>
            <a:r>
              <a:rPr lang="en-US" u="sng" dirty="0" smtClean="0"/>
              <a:t>white settlers </a:t>
            </a:r>
            <a:r>
              <a:rPr lang="en-US" dirty="0" smtClean="0"/>
              <a:t>moving West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 smtClean="0"/>
              <a:t>US Government agreed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to </a:t>
            </a:r>
            <a:r>
              <a:rPr lang="en-US" u="sng" dirty="0" smtClean="0"/>
              <a:t>honor</a:t>
            </a:r>
            <a:r>
              <a:rPr lang="en-US" dirty="0" smtClean="0"/>
              <a:t> boundaries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Result: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dirty="0" smtClean="0"/>
              <a:t>The US Government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repeatedly </a:t>
            </a:r>
            <a:r>
              <a:rPr lang="en-US" u="sng" dirty="0" smtClean="0"/>
              <a:t>violated</a:t>
            </a:r>
            <a:r>
              <a:rPr lang="en-US" dirty="0" smtClean="0"/>
              <a:t> it’s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side of the agreement</a:t>
            </a:r>
          </a:p>
        </p:txBody>
      </p:sp>
      <p:pic>
        <p:nvPicPr>
          <p:cNvPr id="4" name="Picture 4" descr="http://www.ndstudies.org/resources/IndianStudies/threeaffiliated/images/laramie_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429000"/>
            <a:ext cx="3929378" cy="3200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Trails West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495800" cy="472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 smtClean="0"/>
              <a:t>Aside from settlers two other groups moved across the west</a:t>
            </a:r>
          </a:p>
          <a:p>
            <a:pPr lvl="0">
              <a:buNone/>
              <a:defRPr/>
            </a:pPr>
            <a:r>
              <a:rPr lang="en-US" b="1" dirty="0" smtClean="0"/>
              <a:t>    </a:t>
            </a:r>
            <a:r>
              <a:rPr lang="en-US" b="1" u="sng" dirty="0" smtClean="0"/>
              <a:t>traders </a:t>
            </a:r>
            <a:r>
              <a:rPr lang="en-US" b="1" dirty="0" smtClean="0"/>
              <a:t>and </a:t>
            </a:r>
            <a:r>
              <a:rPr lang="en-US" b="1" u="sng" dirty="0" smtClean="0"/>
              <a:t>missionaries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1447800"/>
            <a:ext cx="4495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648" y="2359108"/>
            <a:ext cx="5877898" cy="4346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Trails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Font typeface="Arial" charset="0"/>
              <a:buChar char="•"/>
              <a:defRPr/>
            </a:pPr>
            <a:r>
              <a:rPr lang="en-US" b="1" dirty="0" smtClean="0"/>
              <a:t>Santa Fe Trail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From </a:t>
            </a:r>
            <a:r>
              <a:rPr lang="en-US" u="sng" dirty="0" smtClean="0"/>
              <a:t>Independence, Missouri </a:t>
            </a:r>
            <a:r>
              <a:rPr lang="en-US" dirty="0" smtClean="0"/>
              <a:t>to </a:t>
            </a:r>
            <a:r>
              <a:rPr lang="en-US" u="sng" dirty="0" smtClean="0"/>
              <a:t>Santa Fe, New Mexico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Traders took </a:t>
            </a:r>
            <a:r>
              <a:rPr lang="en-US" u="sng" dirty="0" smtClean="0"/>
              <a:t>cloth, guns, knives</a:t>
            </a:r>
            <a:r>
              <a:rPr lang="en-US" dirty="0" smtClean="0"/>
              <a:t> and returned with </a:t>
            </a:r>
            <a:r>
              <a:rPr lang="en-US" u="sng" dirty="0" smtClean="0"/>
              <a:t>gold, silver and furs</a:t>
            </a: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pPr lvl="0">
              <a:defRPr/>
            </a:pPr>
            <a:r>
              <a:rPr lang="en-US" b="1" dirty="0" smtClean="0"/>
              <a:t>Oregon Trail</a:t>
            </a:r>
          </a:p>
          <a:p>
            <a:pPr lvl="0">
              <a:buNone/>
            </a:pPr>
            <a:r>
              <a:rPr lang="en-US" dirty="0" smtClean="0"/>
              <a:t>       * From </a:t>
            </a:r>
            <a:r>
              <a:rPr lang="en-US" u="sng" dirty="0" smtClean="0"/>
              <a:t> Independence, MO</a:t>
            </a:r>
            <a:r>
              <a:rPr lang="en-US" dirty="0" smtClean="0"/>
              <a:t>  to </a:t>
            </a:r>
            <a:r>
              <a:rPr lang="en-US" u="sng" dirty="0" smtClean="0"/>
              <a:t>Portland, OR</a:t>
            </a:r>
            <a:endParaRPr lang="en-US" sz="4000" dirty="0" smtClean="0"/>
          </a:p>
          <a:p>
            <a:pPr lvl="0">
              <a:buNone/>
            </a:pPr>
            <a:r>
              <a:rPr lang="en-US" dirty="0" smtClean="0"/>
              <a:t>        * Methods of travel: 1) </a:t>
            </a:r>
            <a:r>
              <a:rPr lang="en-US" u="sng" dirty="0" smtClean="0"/>
              <a:t>prairie schooners</a:t>
            </a:r>
            <a:r>
              <a:rPr lang="en-US" dirty="0" smtClean="0"/>
              <a:t> or </a:t>
            </a:r>
          </a:p>
          <a:p>
            <a:pPr lvl="0">
              <a:buNone/>
            </a:pPr>
            <a:r>
              <a:rPr lang="en-US" dirty="0" smtClean="0"/>
              <a:t>            2) </a:t>
            </a:r>
            <a:r>
              <a:rPr lang="en-US" u="sng" dirty="0" smtClean="0"/>
              <a:t>walking</a:t>
            </a:r>
            <a:endParaRPr lang="en-US" sz="4000" dirty="0" smtClean="0"/>
          </a:p>
          <a:p>
            <a:pPr lvl="0">
              <a:buNone/>
            </a:pPr>
            <a:r>
              <a:rPr lang="en-US" dirty="0" smtClean="0"/>
              <a:t>        * Why Oregon? – plenty of </a:t>
            </a:r>
            <a:r>
              <a:rPr lang="en-US" u="sng" dirty="0" smtClean="0"/>
              <a:t>rain</a:t>
            </a:r>
            <a:r>
              <a:rPr lang="en-US" dirty="0" smtClean="0"/>
              <a:t> and </a:t>
            </a:r>
            <a:r>
              <a:rPr lang="en-US" u="sng" dirty="0" smtClean="0"/>
              <a:t>fertile soil</a:t>
            </a:r>
            <a:endParaRPr lang="en-US" sz="40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3047"/>
            <a:ext cx="5087819" cy="3810953"/>
          </a:xfrm>
        </p:spPr>
      </p:pic>
    </p:spTree>
    <p:extLst>
      <p:ext uri="{BB962C8B-B14F-4D97-AF65-F5344CB8AC3E}">
        <p14:creationId xmlns:p14="http://schemas.microsoft.com/office/powerpoint/2010/main" val="36140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502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Territorial Expansion Moving West</vt:lpstr>
      <vt:lpstr>Manifest Destiny</vt:lpstr>
      <vt:lpstr>Manifest Destiny</vt:lpstr>
      <vt:lpstr>PowerPoint Presentation</vt:lpstr>
      <vt:lpstr>Native Americans</vt:lpstr>
      <vt:lpstr>Native Americans</vt:lpstr>
      <vt:lpstr>Trails West</vt:lpstr>
      <vt:lpstr>Trails West</vt:lpstr>
      <vt:lpstr>schooner</vt:lpstr>
      <vt:lpstr>Prairie schooner</vt:lpstr>
      <vt:lpstr>Trails West</vt:lpstr>
      <vt:lpstr>Border Disputes</vt:lpstr>
      <vt:lpstr>Border Disputes (Mexico and Texas)</vt:lpstr>
      <vt:lpstr>The Texas Revolution,  the Republic of Texas,  Texas becomes a state</vt:lpstr>
      <vt:lpstr>War with Mexico</vt:lpstr>
      <vt:lpstr>Gold!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Territorial Expansion Moving West</dc:title>
  <dc:creator>eizquierdo</dc:creator>
  <cp:lastModifiedBy>tleastman</cp:lastModifiedBy>
  <cp:revision>50</cp:revision>
  <dcterms:created xsi:type="dcterms:W3CDTF">2013-02-20T14:43:31Z</dcterms:created>
  <dcterms:modified xsi:type="dcterms:W3CDTF">2017-04-05T17:19:40Z</dcterms:modified>
</cp:coreProperties>
</file>