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0" r:id="rId1"/>
  </p:sldMasterIdLst>
  <p:notesMasterIdLst>
    <p:notesMasterId r:id="rId54"/>
  </p:notesMasterIdLst>
  <p:handoutMasterIdLst>
    <p:handoutMasterId r:id="rId55"/>
  </p:handoutMasterIdLst>
  <p:sldIdLst>
    <p:sldId id="355" r:id="rId2"/>
    <p:sldId id="397" r:id="rId3"/>
    <p:sldId id="386" r:id="rId4"/>
    <p:sldId id="268" r:id="rId5"/>
    <p:sldId id="374" r:id="rId6"/>
    <p:sldId id="426" r:id="rId7"/>
    <p:sldId id="428" r:id="rId8"/>
    <p:sldId id="387" r:id="rId9"/>
    <p:sldId id="360" r:id="rId10"/>
    <p:sldId id="399" r:id="rId11"/>
    <p:sldId id="362" r:id="rId12"/>
    <p:sldId id="375" r:id="rId13"/>
    <p:sldId id="376" r:id="rId14"/>
    <p:sldId id="377" r:id="rId15"/>
    <p:sldId id="430" r:id="rId16"/>
    <p:sldId id="431" r:id="rId17"/>
    <p:sldId id="432" r:id="rId18"/>
    <p:sldId id="433" r:id="rId19"/>
    <p:sldId id="445" r:id="rId20"/>
    <p:sldId id="448" r:id="rId21"/>
    <p:sldId id="349" r:id="rId22"/>
    <p:sldId id="447" r:id="rId23"/>
    <p:sldId id="350" r:id="rId24"/>
    <p:sldId id="351" r:id="rId25"/>
    <p:sldId id="314" r:id="rId26"/>
    <p:sldId id="449" r:id="rId27"/>
    <p:sldId id="452" r:id="rId28"/>
    <p:sldId id="368" r:id="rId29"/>
    <p:sldId id="380" r:id="rId30"/>
    <p:sldId id="451" r:id="rId31"/>
    <p:sldId id="381" r:id="rId32"/>
    <p:sldId id="440" r:id="rId33"/>
    <p:sldId id="442" r:id="rId34"/>
    <p:sldId id="443" r:id="rId35"/>
    <p:sldId id="367" r:id="rId36"/>
    <p:sldId id="435" r:id="rId37"/>
    <p:sldId id="436" r:id="rId38"/>
    <p:sldId id="437" r:id="rId39"/>
    <p:sldId id="438" r:id="rId40"/>
    <p:sldId id="324" r:id="rId41"/>
    <p:sldId id="325" r:id="rId42"/>
    <p:sldId id="328" r:id="rId43"/>
    <p:sldId id="384" r:id="rId44"/>
    <p:sldId id="327" r:id="rId45"/>
    <p:sldId id="383" r:id="rId46"/>
    <p:sldId id="393" r:id="rId47"/>
    <p:sldId id="394" r:id="rId48"/>
    <p:sldId id="454" r:id="rId49"/>
    <p:sldId id="455" r:id="rId50"/>
    <p:sldId id="456" r:id="rId51"/>
    <p:sldId id="457" r:id="rId52"/>
    <p:sldId id="458" r:id="rId53"/>
  </p:sldIdLst>
  <p:sldSz cx="9144000" cy="6858000" type="screen4x3"/>
  <p:notesSz cx="9296400" cy="6858000"/>
  <p:embeddedFontLst>
    <p:embeddedFont>
      <p:font typeface="Calibri" panose="020F0502020204030204" pitchFamily="34" charset="0"/>
      <p:regular r:id="rId56"/>
      <p:bold r:id="rId57"/>
      <p:italic r:id="rId58"/>
      <p:boldItalic r:id="rId59"/>
    </p:embeddedFont>
    <p:embeddedFont>
      <p:font typeface="Georgia" panose="02040502050405020303" pitchFamily="18" charset="0"/>
      <p:regular r:id="rId60"/>
      <p:bold r:id="rId61"/>
      <p:italic r:id="rId62"/>
      <p:boldItalic r:id="rId63"/>
    </p:embeddedFont>
    <p:embeddedFont>
      <p:font typeface="Comic Sans MS" panose="030F0702030302020204" pitchFamily="66" charset="0"/>
      <p:regular r:id="rId64"/>
      <p:bold r:id="rId65"/>
    </p:embeddedFont>
  </p:embeddedFont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a:srgbClr val="FFFF00"/>
    <a:srgbClr val="FFFFCC"/>
    <a:srgbClr val="FF0000"/>
    <a:srgbClr val="CCECFF"/>
    <a:srgbClr val="E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69746" autoAdjust="0"/>
  </p:normalViewPr>
  <p:slideViewPr>
    <p:cSldViewPr>
      <p:cViewPr varScale="1">
        <p:scale>
          <a:sx n="64" d="100"/>
          <a:sy n="64" d="100"/>
        </p:scale>
        <p:origin x="175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openxmlformats.org/officeDocument/2006/relationships/font" Target="fonts/font8.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30051" name="Rectangle 3"/>
          <p:cNvSpPr>
            <a:spLocks noGrp="1" noChangeArrowheads="1"/>
          </p:cNvSpPr>
          <p:nvPr>
            <p:ph type="dt" sz="quarter" idx="1"/>
          </p:nvPr>
        </p:nvSpPr>
        <p:spPr bwMode="auto">
          <a:xfrm>
            <a:off x="5265738"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30052" name="Rectangle 4"/>
          <p:cNvSpPr>
            <a:spLocks noGrp="1" noChangeArrowheads="1"/>
          </p:cNvSpPr>
          <p:nvPr>
            <p:ph type="ftr" sz="quarter" idx="2"/>
          </p:nvPr>
        </p:nvSpPr>
        <p:spPr bwMode="auto">
          <a:xfrm>
            <a:off x="0"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30053" name="Rectangle 5"/>
          <p:cNvSpPr>
            <a:spLocks noGrp="1" noChangeArrowheads="1"/>
          </p:cNvSpPr>
          <p:nvPr>
            <p:ph type="sldNum" sz="quarter" idx="3"/>
          </p:nvPr>
        </p:nvSpPr>
        <p:spPr bwMode="auto">
          <a:xfrm>
            <a:off x="5265738"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A629CB1-E8EA-4265-A209-0FA0E367A8D8}" type="slidenum">
              <a:rPr lang="en-US"/>
              <a:pPr>
                <a:defRPr/>
              </a:pPr>
              <a:t>‹#›</a:t>
            </a:fld>
            <a:endParaRPr lang="en-US"/>
          </a:p>
        </p:txBody>
      </p:sp>
    </p:spTree>
    <p:extLst>
      <p:ext uri="{BB962C8B-B14F-4D97-AF65-F5344CB8AC3E}">
        <p14:creationId xmlns:p14="http://schemas.microsoft.com/office/powerpoint/2010/main" val="3983417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31427" name="Rectangle 3"/>
          <p:cNvSpPr>
            <a:spLocks noGrp="1" noChangeArrowheads="1"/>
          </p:cNvSpPr>
          <p:nvPr>
            <p:ph type="dt" idx="1"/>
          </p:nvPr>
        </p:nvSpPr>
        <p:spPr bwMode="auto">
          <a:xfrm>
            <a:off x="5265738"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3492" name="Rectangle 4"/>
          <p:cNvSpPr>
            <a:spLocks noGrp="1" noRot="1" noChangeAspect="1" noChangeArrowheads="1" noTextEdit="1"/>
          </p:cNvSpPr>
          <p:nvPr>
            <p:ph type="sldImg" idx="2"/>
          </p:nvPr>
        </p:nvSpPr>
        <p:spPr bwMode="auto">
          <a:xfrm>
            <a:off x="2933700" y="514350"/>
            <a:ext cx="3429000" cy="2571750"/>
          </a:xfrm>
          <a:prstGeom prst="rect">
            <a:avLst/>
          </a:prstGeom>
          <a:noFill/>
          <a:ln w="9525">
            <a:solidFill>
              <a:srgbClr val="000000"/>
            </a:solidFill>
            <a:miter lim="800000"/>
            <a:headEnd/>
            <a:tailEnd/>
          </a:ln>
        </p:spPr>
      </p:sp>
      <p:sp>
        <p:nvSpPr>
          <p:cNvPr id="231429" name="Rectangle 5"/>
          <p:cNvSpPr>
            <a:spLocks noGrp="1" noChangeArrowheads="1"/>
          </p:cNvSpPr>
          <p:nvPr>
            <p:ph type="body" sz="quarter" idx="3"/>
          </p:nvPr>
        </p:nvSpPr>
        <p:spPr bwMode="auto">
          <a:xfrm>
            <a:off x="930275" y="3257550"/>
            <a:ext cx="743585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1430" name="Rectangle 6"/>
          <p:cNvSpPr>
            <a:spLocks noGrp="1" noChangeArrowheads="1"/>
          </p:cNvSpPr>
          <p:nvPr>
            <p:ph type="ftr" sz="quarter" idx="4"/>
          </p:nvPr>
        </p:nvSpPr>
        <p:spPr bwMode="auto">
          <a:xfrm>
            <a:off x="0"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31431" name="Rectangle 7"/>
          <p:cNvSpPr>
            <a:spLocks noGrp="1" noChangeArrowheads="1"/>
          </p:cNvSpPr>
          <p:nvPr>
            <p:ph type="sldNum" sz="quarter" idx="5"/>
          </p:nvPr>
        </p:nvSpPr>
        <p:spPr bwMode="auto">
          <a:xfrm>
            <a:off x="5265738"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79F9AC5-242C-4D3C-B2F5-27D1D673987D}" type="slidenum">
              <a:rPr lang="en-US"/>
              <a:pPr>
                <a:defRPr/>
              </a:pPr>
              <a:t>‹#›</a:t>
            </a:fld>
            <a:endParaRPr lang="en-US"/>
          </a:p>
        </p:txBody>
      </p:sp>
    </p:spTree>
    <p:extLst>
      <p:ext uri="{BB962C8B-B14F-4D97-AF65-F5344CB8AC3E}">
        <p14:creationId xmlns:p14="http://schemas.microsoft.com/office/powerpoint/2010/main" val="2464092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en.wikipedia.org/wiki/Cult_of_Domesticity#cite_note-FOOTNOTEKeister2011228-2" TargetMode="External"/><Relationship Id="rId3" Type="http://schemas.openxmlformats.org/officeDocument/2006/relationships/hyperlink" Target="https://en.wikipedia.org/wiki/Cult_of_Domesticity#cite_note-1" TargetMode="External"/><Relationship Id="rId7" Type="http://schemas.openxmlformats.org/officeDocument/2006/relationships/hyperlink" Target="https://en.wikipedia.org/wiki/United_States"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en.wikipedia.org/wiki/Middle_class" TargetMode="External"/><Relationship Id="rId5" Type="http://schemas.openxmlformats.org/officeDocument/2006/relationships/hyperlink" Target="https://en.wikipedia.org/wiki/Upper_class" TargetMode="External"/><Relationship Id="rId4" Type="http://schemas.openxmlformats.org/officeDocument/2006/relationships/hyperlink" Target="https://en.wikipedia.org/wiki/Cult_of_Domesticity#endnote_Anone" TargetMode="External"/><Relationship Id="rId9" Type="http://schemas.openxmlformats.org/officeDocument/2006/relationships/hyperlink" Target="https://en.wikipedia.org/wiki/Great_Britain"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F7D540E-4C6A-4C98-8BAD-49BB39752D58}" type="slidenum">
              <a:rPr lang="en-US"/>
              <a:pPr/>
              <a:t>1</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6002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F7A7D08-0717-47ED-8834-F2D5C4D54AA8}" type="slidenum">
              <a:rPr lang="en-US" altLang="en-US" smtClean="0">
                <a:latin typeface="Arial" panose="020B0604020202020204" pitchFamily="34" charset="0"/>
              </a:rPr>
              <a:pPr/>
              <a:t>17</a:t>
            </a:fld>
            <a:endParaRPr lang="en-US" altLang="en-US" smtClean="0">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685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9F9AC5-242C-4D3C-B2F5-27D1D673987D}" type="slidenum">
              <a:rPr lang="en-US" smtClean="0"/>
              <a:pPr>
                <a:defRPr/>
              </a:pPr>
              <a:t>18</a:t>
            </a:fld>
            <a:endParaRPr lang="en-US"/>
          </a:p>
        </p:txBody>
      </p:sp>
    </p:spTree>
    <p:extLst>
      <p:ext uri="{BB962C8B-B14F-4D97-AF65-F5344CB8AC3E}">
        <p14:creationId xmlns:p14="http://schemas.microsoft.com/office/powerpoint/2010/main" val="123397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0B32F35-B576-4803-8148-E3160CA39C19}" type="slidenum">
              <a:rPr lang="en-US" altLang="en-US" smtClean="0">
                <a:latin typeface="Arial" panose="020B0604020202020204" pitchFamily="34" charset="0"/>
              </a:rPr>
              <a:pPr/>
              <a:t>19</a:t>
            </a:fld>
            <a:endParaRPr lang="en-US" altLang="en-US" smtClean="0">
              <a:latin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Before the mid-1800s, no uniform educational policy existed in the United States. School conditions varied across regions. Massachusetts and Vermont were the only states before the Civil War to pass a compulsory school attendance law. Classrooms in the early schools were not divided by grade, so younger and older pupils were thrown together. Few children continued in school beyond the age of ten</a:t>
            </a:r>
          </a:p>
        </p:txBody>
      </p:sp>
    </p:spTree>
    <p:extLst>
      <p:ext uri="{BB962C8B-B14F-4D97-AF65-F5344CB8AC3E}">
        <p14:creationId xmlns:p14="http://schemas.microsoft.com/office/powerpoint/2010/main" val="1512151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85A7F69-5CF0-4CE1-9F5A-5CE4A82F2C1E}" type="slidenum">
              <a:rPr lang="en-US"/>
              <a:pPr/>
              <a:t>21</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867295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9F9AC5-242C-4D3C-B2F5-27D1D673987D}" type="slidenum">
              <a:rPr lang="en-US" smtClean="0"/>
              <a:pPr>
                <a:defRPr/>
              </a:pPr>
              <a:t>22</a:t>
            </a:fld>
            <a:endParaRPr lang="en-US"/>
          </a:p>
        </p:txBody>
      </p:sp>
    </p:spTree>
    <p:extLst>
      <p:ext uri="{BB962C8B-B14F-4D97-AF65-F5344CB8AC3E}">
        <p14:creationId xmlns:p14="http://schemas.microsoft.com/office/powerpoint/2010/main" val="1104263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23AC91D-279B-4BE2-BDF9-ECE2DE74961C}" type="slidenum">
              <a:rPr lang="en-US"/>
              <a:pPr/>
              <a:t>23</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32308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32400D49-8D1B-43CB-9ADB-0E30E5D22B07}" type="slidenum">
              <a:rPr lang="en-US"/>
              <a:pPr/>
              <a:t>24</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19371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818B75A-6A2A-4B81-B9CC-D29F156401FA}" type="slidenum">
              <a:rPr lang="en-US"/>
              <a:pPr/>
              <a:t>25</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30258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9F9AC5-242C-4D3C-B2F5-27D1D673987D}" type="slidenum">
              <a:rPr lang="en-US" smtClean="0"/>
              <a:pPr>
                <a:defRPr/>
              </a:pPr>
              <a:t>26</a:t>
            </a:fld>
            <a:endParaRPr lang="en-US"/>
          </a:p>
        </p:txBody>
      </p:sp>
    </p:spTree>
    <p:extLst>
      <p:ext uri="{BB962C8B-B14F-4D97-AF65-F5344CB8AC3E}">
        <p14:creationId xmlns:p14="http://schemas.microsoft.com/office/powerpoint/2010/main" val="2911338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6BD7BEB-317A-42A1-9F27-50EF85C0C339}" type="slidenum">
              <a:rPr lang="en-US"/>
              <a:pPr/>
              <a:t>28</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0828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9F9AC5-242C-4D3C-B2F5-27D1D673987D}" type="slidenum">
              <a:rPr lang="en-US" smtClean="0"/>
              <a:pPr>
                <a:defRPr/>
              </a:pPr>
              <a:t>3</a:t>
            </a:fld>
            <a:endParaRPr lang="en-US"/>
          </a:p>
        </p:txBody>
      </p:sp>
    </p:spTree>
    <p:extLst>
      <p:ext uri="{BB962C8B-B14F-4D97-AF65-F5344CB8AC3E}">
        <p14:creationId xmlns:p14="http://schemas.microsoft.com/office/powerpoint/2010/main" val="2046859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9F9AC5-242C-4D3C-B2F5-27D1D673987D}" type="slidenum">
              <a:rPr lang="en-US" smtClean="0"/>
              <a:pPr>
                <a:defRPr/>
              </a:pPr>
              <a:t>29</a:t>
            </a:fld>
            <a:endParaRPr lang="en-US"/>
          </a:p>
        </p:txBody>
      </p:sp>
    </p:spTree>
    <p:extLst>
      <p:ext uri="{BB962C8B-B14F-4D97-AF65-F5344CB8AC3E}">
        <p14:creationId xmlns:p14="http://schemas.microsoft.com/office/powerpoint/2010/main" val="1819074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38916" name="Slide Number Placeholder 3"/>
          <p:cNvSpPr>
            <a:spLocks noGrp="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FF4C185-7441-455E-8108-7D1F0490A680}" type="slidenum">
              <a:rPr lang="en-US" altLang="en-US" smtClean="0">
                <a:latin typeface="Arial" panose="020B0604020202020204" pitchFamily="34" charset="0"/>
              </a:rPr>
              <a:pPr/>
              <a:t>30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728316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The </a:t>
            </a:r>
            <a:r>
              <a:rPr lang="en-US" sz="1200" b="1" i="0" kern="1200" dirty="0" smtClean="0">
                <a:solidFill>
                  <a:schemeClr val="tx1"/>
                </a:solidFill>
                <a:effectLst/>
                <a:latin typeface="Arial" charset="0"/>
                <a:ea typeface="+mn-ea"/>
                <a:cs typeface="+mn-cs"/>
              </a:rPr>
              <a:t>culture of domesticity</a:t>
            </a:r>
            <a:r>
              <a:rPr lang="en-US" sz="1200" b="0" i="0" kern="1200" dirty="0" smtClean="0">
                <a:solidFill>
                  <a:schemeClr val="tx1"/>
                </a:solidFill>
                <a:effectLst/>
                <a:latin typeface="Arial" charset="0"/>
                <a:ea typeface="+mn-ea"/>
                <a:cs typeface="+mn-cs"/>
              </a:rPr>
              <a:t> (often shortened to </a:t>
            </a:r>
            <a:r>
              <a:rPr lang="en-US" sz="1200" b="1" i="0" kern="1200" dirty="0" smtClean="0">
                <a:solidFill>
                  <a:schemeClr val="tx1"/>
                </a:solidFill>
                <a:effectLst/>
                <a:latin typeface="Arial" charset="0"/>
                <a:ea typeface="+mn-ea"/>
                <a:cs typeface="+mn-cs"/>
              </a:rPr>
              <a:t>cult of domesticity</a:t>
            </a:r>
            <a:r>
              <a:rPr lang="en-US" sz="1200" b="0" i="0" u="none" strike="noStrike" kern="1200" baseline="30000" dirty="0" smtClean="0">
                <a:solidFill>
                  <a:schemeClr val="tx1"/>
                </a:solidFill>
                <a:effectLst/>
                <a:latin typeface="Arial" charset="0"/>
                <a:ea typeface="+mn-ea"/>
                <a:cs typeface="+mn-cs"/>
                <a:hlinkClick r:id="rId3"/>
              </a:rPr>
              <a:t>[1]</a:t>
            </a:r>
            <a:r>
              <a:rPr lang="en-US" sz="1200" b="0" i="0" kern="1200" dirty="0" smtClean="0">
                <a:solidFill>
                  <a:schemeClr val="tx1"/>
                </a:solidFill>
                <a:effectLst/>
                <a:latin typeface="Arial" charset="0"/>
                <a:ea typeface="+mn-ea"/>
                <a:cs typeface="+mn-cs"/>
              </a:rPr>
              <a:t>) or </a:t>
            </a:r>
            <a:r>
              <a:rPr lang="en-US" sz="1200" b="1" i="0" kern="1200" dirty="0" smtClean="0">
                <a:solidFill>
                  <a:schemeClr val="tx1"/>
                </a:solidFill>
                <a:effectLst/>
                <a:latin typeface="Arial" charset="0"/>
                <a:ea typeface="+mn-ea"/>
                <a:cs typeface="+mn-cs"/>
              </a:rPr>
              <a:t>cult of true womanhood</a:t>
            </a:r>
            <a:r>
              <a:rPr lang="en-US" sz="1200" b="0" i="0" u="none" strike="noStrike" kern="1200" baseline="30000" dirty="0" smtClean="0">
                <a:solidFill>
                  <a:schemeClr val="tx1"/>
                </a:solidFill>
                <a:effectLst/>
                <a:latin typeface="Arial" charset="0"/>
                <a:ea typeface="+mn-ea"/>
                <a:cs typeface="+mn-cs"/>
                <a:hlinkClick r:id="rId4"/>
              </a:rPr>
              <a:t>[a]</a:t>
            </a:r>
            <a:r>
              <a:rPr lang="en-US" sz="1200" b="0" i="0" kern="1200" dirty="0" smtClean="0">
                <a:solidFill>
                  <a:schemeClr val="tx1"/>
                </a:solidFill>
                <a:effectLst/>
                <a:latin typeface="Arial" charset="0"/>
                <a:ea typeface="+mn-ea"/>
                <a:cs typeface="+mn-cs"/>
              </a:rPr>
              <a:t> is a term used by some historians to describe what they consider to have been a prevailing value system among the </a:t>
            </a:r>
            <a:r>
              <a:rPr lang="en-US" sz="1200" b="0" i="0" u="none" strike="noStrike" kern="1200" dirty="0" smtClean="0">
                <a:solidFill>
                  <a:schemeClr val="tx1"/>
                </a:solidFill>
                <a:effectLst/>
                <a:latin typeface="Arial" charset="0"/>
                <a:ea typeface="+mn-ea"/>
                <a:cs typeface="+mn-cs"/>
                <a:hlinkClick r:id="rId5" tooltip="Upper class"/>
              </a:rPr>
              <a:t>upper</a:t>
            </a:r>
            <a:r>
              <a:rPr lang="en-US" sz="1200" b="0" i="0" kern="1200" dirty="0" smtClean="0">
                <a:solidFill>
                  <a:schemeClr val="tx1"/>
                </a:solidFill>
                <a:effectLst/>
                <a:latin typeface="Arial" charset="0"/>
                <a:ea typeface="+mn-ea"/>
                <a:cs typeface="+mn-cs"/>
              </a:rPr>
              <a:t> and </a:t>
            </a:r>
            <a:r>
              <a:rPr lang="en-US" sz="1200" b="0" i="0" u="none" strike="noStrike" kern="1200" dirty="0" smtClean="0">
                <a:solidFill>
                  <a:schemeClr val="tx1"/>
                </a:solidFill>
                <a:effectLst/>
                <a:latin typeface="Arial" charset="0"/>
                <a:ea typeface="+mn-ea"/>
                <a:cs typeface="+mn-cs"/>
                <a:hlinkClick r:id="rId6" tooltip="Middle class"/>
              </a:rPr>
              <a:t>middle classes</a:t>
            </a:r>
            <a:r>
              <a:rPr lang="en-US" sz="1200" b="0" i="0" kern="1200" dirty="0" smtClean="0">
                <a:solidFill>
                  <a:schemeClr val="tx1"/>
                </a:solidFill>
                <a:effectLst/>
                <a:latin typeface="Arial" charset="0"/>
                <a:ea typeface="+mn-ea"/>
                <a:cs typeface="+mn-cs"/>
              </a:rPr>
              <a:t> during the nineteenth century in the </a:t>
            </a:r>
            <a:r>
              <a:rPr lang="en-US" sz="1200" b="0" i="0" u="none" strike="noStrike" kern="1200" dirty="0" smtClean="0">
                <a:solidFill>
                  <a:schemeClr val="tx1"/>
                </a:solidFill>
                <a:effectLst/>
                <a:latin typeface="Arial" charset="0"/>
                <a:ea typeface="+mn-ea"/>
                <a:cs typeface="+mn-cs"/>
                <a:hlinkClick r:id="rId7" tooltip="United States"/>
              </a:rPr>
              <a:t>United States</a:t>
            </a:r>
            <a:r>
              <a:rPr lang="en-US" sz="1200" b="0" i="0" u="none" strike="noStrike" kern="1200" baseline="30000" dirty="0" smtClean="0">
                <a:solidFill>
                  <a:schemeClr val="tx1"/>
                </a:solidFill>
                <a:effectLst/>
                <a:latin typeface="Arial" charset="0"/>
                <a:ea typeface="+mn-ea"/>
                <a:cs typeface="+mn-cs"/>
                <a:hlinkClick r:id="rId8"/>
              </a:rPr>
              <a:t>[2]</a:t>
            </a:r>
            <a:r>
              <a:rPr lang="en-US" sz="1200" b="0" i="0" kern="1200" dirty="0" smtClean="0">
                <a:solidFill>
                  <a:schemeClr val="tx1"/>
                </a:solidFill>
                <a:effectLst/>
                <a:latin typeface="Arial" charset="0"/>
                <a:ea typeface="+mn-ea"/>
                <a:cs typeface="+mn-cs"/>
              </a:rPr>
              <a:t> and </a:t>
            </a:r>
            <a:r>
              <a:rPr lang="en-US" sz="1200" b="0" i="0" u="none" strike="noStrike" kern="1200" dirty="0" smtClean="0">
                <a:solidFill>
                  <a:schemeClr val="tx1"/>
                </a:solidFill>
                <a:effectLst/>
                <a:latin typeface="Arial" charset="0"/>
                <a:ea typeface="+mn-ea"/>
                <a:cs typeface="+mn-cs"/>
                <a:hlinkClick r:id="rId9" tooltip="Great Britain"/>
              </a:rPr>
              <a:t>Great Britain</a:t>
            </a:r>
            <a:r>
              <a:rPr lang="en-US" sz="1200" b="0" i="0" kern="1200" dirty="0" smtClean="0">
                <a:solidFill>
                  <a:schemeClr val="tx1"/>
                </a:solidFill>
                <a:effectLst/>
                <a:latin typeface="Arial" charset="0"/>
                <a:ea typeface="+mn-ea"/>
                <a:cs typeface="+mn-cs"/>
              </a:rPr>
              <a:t>. This value system emphasized new ideas of femininity, the woman's role within the home and the dynamics of work and family. "True women", according to this idea, were supposed to possess </a:t>
            </a:r>
            <a:r>
              <a:rPr lang="en-US" sz="1200" b="1" i="0" kern="1200" dirty="0" smtClean="0">
                <a:solidFill>
                  <a:schemeClr val="tx1"/>
                </a:solidFill>
                <a:effectLst/>
                <a:latin typeface="Arial" charset="0"/>
                <a:ea typeface="+mn-ea"/>
                <a:cs typeface="+mn-cs"/>
              </a:rPr>
              <a:t>four cardinal virtues: piety, purity, domesticity, and submissiveness. The idea revolved around the woman being the center of the family;</a:t>
            </a:r>
            <a:r>
              <a:rPr lang="en-US" sz="1200" b="0" i="0" kern="1200" dirty="0" smtClean="0">
                <a:solidFill>
                  <a:schemeClr val="tx1"/>
                </a:solidFill>
                <a:effectLst/>
                <a:latin typeface="Arial" charset="0"/>
                <a:ea typeface="+mn-ea"/>
                <a:cs typeface="+mn-cs"/>
              </a:rPr>
              <a:t> she was considered "The light of the home".</a:t>
            </a:r>
            <a:endParaRPr lang="en-US" dirty="0"/>
          </a:p>
        </p:txBody>
      </p:sp>
      <p:sp>
        <p:nvSpPr>
          <p:cNvPr id="4" name="Slide Number Placeholder 3"/>
          <p:cNvSpPr>
            <a:spLocks noGrp="1"/>
          </p:cNvSpPr>
          <p:nvPr>
            <p:ph type="sldNum" sz="quarter" idx="10"/>
          </p:nvPr>
        </p:nvSpPr>
        <p:spPr/>
        <p:txBody>
          <a:bodyPr/>
          <a:lstStyle/>
          <a:p>
            <a:pPr>
              <a:defRPr/>
            </a:pPr>
            <a:fld id="{A79F9AC5-242C-4D3C-B2F5-27D1D673987D}" type="slidenum">
              <a:rPr lang="en-US" smtClean="0"/>
              <a:pPr>
                <a:defRPr/>
              </a:pPr>
              <a:t>31</a:t>
            </a:fld>
            <a:endParaRPr lang="en-US"/>
          </a:p>
        </p:txBody>
      </p:sp>
    </p:spTree>
    <p:extLst>
      <p:ext uri="{BB962C8B-B14F-4D97-AF65-F5344CB8AC3E}">
        <p14:creationId xmlns:p14="http://schemas.microsoft.com/office/powerpoint/2010/main" val="206915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r>
              <a:rPr kumimoji="0" lang="en-US" altLang="en-US" sz="1200" dirty="0" smtClean="0">
                <a:solidFill>
                  <a:schemeClr val="bg1"/>
                </a:solidFill>
                <a:latin typeface="Calibri" panose="020F0502020204030204" pitchFamily="34" charset="0"/>
              </a:rPr>
              <a:t>Women were unable to vote</a:t>
            </a:r>
          </a:p>
          <a:p>
            <a:pPr>
              <a:buClr>
                <a:schemeClr val="tx1"/>
              </a:buClr>
            </a:pPr>
            <a:r>
              <a:rPr kumimoji="0" lang="en-US" altLang="en-US" sz="1200" dirty="0" smtClean="0">
                <a:solidFill>
                  <a:schemeClr val="bg1"/>
                </a:solidFill>
                <a:latin typeface="Calibri" panose="020F0502020204030204" pitchFamily="34" charset="0"/>
              </a:rPr>
              <a:t>Single women could own her own property</a:t>
            </a:r>
          </a:p>
          <a:p>
            <a:pPr>
              <a:buClr>
                <a:schemeClr val="tx1"/>
              </a:buClr>
            </a:pPr>
            <a:r>
              <a:rPr kumimoji="0" lang="en-US" altLang="en-US" sz="1200" dirty="0" smtClean="0">
                <a:solidFill>
                  <a:schemeClr val="bg1"/>
                </a:solidFill>
                <a:latin typeface="Calibri" panose="020F0502020204030204" pitchFamily="34" charset="0"/>
              </a:rPr>
              <a:t>Married </a:t>
            </a:r>
            <a:r>
              <a:rPr kumimoji="0" lang="en-US" altLang="en-US" sz="1200" dirty="0" smtClean="0">
                <a:solidFill>
                  <a:schemeClr val="bg1"/>
                </a:solidFill>
                <a:latin typeface="Calibri" panose="020F0502020204030204" pitchFamily="34" charset="0"/>
                <a:sym typeface="Wingdings" panose="05000000000000000000" pitchFamily="2" charset="2"/>
              </a:rPr>
              <a:t>women had</a:t>
            </a:r>
            <a:r>
              <a:rPr kumimoji="0" lang="en-US" altLang="en-US" sz="1200" dirty="0" smtClean="0">
                <a:solidFill>
                  <a:schemeClr val="bg1"/>
                </a:solidFill>
                <a:latin typeface="Calibri" panose="020F0502020204030204" pitchFamily="34" charset="0"/>
              </a:rPr>
              <a:t> no control over her property or her children</a:t>
            </a:r>
          </a:p>
          <a:p>
            <a:pPr>
              <a:buClr>
                <a:schemeClr val="tx1"/>
              </a:buClr>
            </a:pPr>
            <a:r>
              <a:rPr kumimoji="0" lang="en-US" altLang="en-US" sz="1200" dirty="0" smtClean="0">
                <a:solidFill>
                  <a:schemeClr val="bg1"/>
                </a:solidFill>
                <a:latin typeface="Calibri" panose="020F0502020204030204" pitchFamily="34" charset="0"/>
              </a:rPr>
              <a:t>Women could not initiate divorce</a:t>
            </a:r>
          </a:p>
          <a:p>
            <a:pPr>
              <a:buClr>
                <a:schemeClr val="tx1"/>
              </a:buClr>
            </a:pPr>
            <a:r>
              <a:rPr kumimoji="0" lang="en-US" altLang="en-US" sz="1200" dirty="0" smtClean="0">
                <a:solidFill>
                  <a:schemeClr val="bg1"/>
                </a:solidFill>
                <a:latin typeface="Calibri" panose="020F0502020204030204" pitchFamily="34" charset="0"/>
              </a:rPr>
              <a:t>Women could not sign a contract or sue in court without her husband’s permission</a:t>
            </a:r>
          </a:p>
          <a:p>
            <a:endParaRPr lang="en-US" dirty="0"/>
          </a:p>
        </p:txBody>
      </p:sp>
      <p:sp>
        <p:nvSpPr>
          <p:cNvPr id="4" name="Slide Number Placeholder 3"/>
          <p:cNvSpPr>
            <a:spLocks noGrp="1"/>
          </p:cNvSpPr>
          <p:nvPr>
            <p:ph type="sldNum" sz="quarter" idx="10"/>
          </p:nvPr>
        </p:nvSpPr>
        <p:spPr/>
        <p:txBody>
          <a:bodyPr/>
          <a:lstStyle/>
          <a:p>
            <a:pPr>
              <a:defRPr/>
            </a:pPr>
            <a:fld id="{A79F9AC5-242C-4D3C-B2F5-27D1D673987D}" type="slidenum">
              <a:rPr lang="en-US" smtClean="0"/>
              <a:pPr>
                <a:defRPr/>
              </a:pPr>
              <a:t>32</a:t>
            </a:fld>
            <a:endParaRPr lang="en-US"/>
          </a:p>
        </p:txBody>
      </p:sp>
    </p:spTree>
    <p:extLst>
      <p:ext uri="{BB962C8B-B14F-4D97-AF65-F5344CB8AC3E}">
        <p14:creationId xmlns:p14="http://schemas.microsoft.com/office/powerpoint/2010/main" val="1800982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9F9AC5-242C-4D3C-B2F5-27D1D673987D}" type="slidenum">
              <a:rPr lang="en-US" smtClean="0"/>
              <a:pPr>
                <a:defRPr/>
              </a:pPr>
              <a:t>33</a:t>
            </a:fld>
            <a:endParaRPr lang="en-US"/>
          </a:p>
        </p:txBody>
      </p:sp>
    </p:spTree>
    <p:extLst>
      <p:ext uri="{BB962C8B-B14F-4D97-AF65-F5344CB8AC3E}">
        <p14:creationId xmlns:p14="http://schemas.microsoft.com/office/powerpoint/2010/main" val="1474689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7661EF3-547D-4F36-83C6-3AE2223D2F6C}" type="slidenum">
              <a:rPr lang="en-US"/>
              <a:pPr/>
              <a:t>35</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80414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9F9AC5-242C-4D3C-B2F5-27D1D673987D}" type="slidenum">
              <a:rPr lang="en-US" smtClean="0"/>
              <a:pPr>
                <a:defRPr/>
              </a:pPr>
              <a:t>38</a:t>
            </a:fld>
            <a:endParaRPr lang="en-US"/>
          </a:p>
        </p:txBody>
      </p:sp>
    </p:spTree>
    <p:extLst>
      <p:ext uri="{BB962C8B-B14F-4D97-AF65-F5344CB8AC3E}">
        <p14:creationId xmlns:p14="http://schemas.microsoft.com/office/powerpoint/2010/main" val="1069725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AAAF73E-550B-4D2D-A1D3-BC7AD1701789}" type="slidenum">
              <a:rPr lang="en-US"/>
              <a:pPr/>
              <a:t>40</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59469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EB7EFD6-9A76-4F6E-BB8F-B19AF9074FD2}" type="slidenum">
              <a:rPr lang="en-US"/>
              <a:pPr/>
              <a:t>41</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3548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2F9B6A6-F7B9-4F81-8410-0064540D9F22}" type="slidenum">
              <a:rPr lang="en-US"/>
              <a:pPr/>
              <a:t>42</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6087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F6CBC75-F3B9-4059-9C56-25406B59B635}" type="slidenum">
              <a:rPr lang="en-US"/>
              <a:pPr/>
              <a:t>4</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04973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0AD0858A-8AC1-4DA4-870B-01A21C3D8908}" type="slidenum">
              <a:rPr lang="en-US"/>
              <a:pPr/>
              <a:t>44</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94902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165A908-539D-4DC1-9A5B-75DE504A35F2}" type="slidenum">
              <a:rPr lang="en-US"/>
              <a:pPr/>
              <a:t>48</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29401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68D4645-F031-4A2A-A0C9-16AD453E98A1}" type="slidenum">
              <a:rPr lang="en-US"/>
              <a:pPr/>
              <a:t>49</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40764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DCF5C32-C375-4C7C-AF5E-EDE446B1E818}" type="slidenum">
              <a:rPr lang="en-US"/>
              <a:pPr/>
              <a:t>51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12748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E4E583D-8C1B-492D-BE6C-F02F8391E972}" type="slidenum">
              <a:rPr lang="en-US"/>
              <a:pPr/>
              <a:t>52</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2484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9F9AC5-242C-4D3C-B2F5-27D1D673987D}" type="slidenum">
              <a:rPr lang="en-US" smtClean="0"/>
              <a:pPr>
                <a:defRPr/>
              </a:pPr>
              <a:t>5</a:t>
            </a:fld>
            <a:endParaRPr lang="en-US"/>
          </a:p>
        </p:txBody>
      </p:sp>
    </p:spTree>
    <p:extLst>
      <p:ext uri="{BB962C8B-B14F-4D97-AF65-F5344CB8AC3E}">
        <p14:creationId xmlns:p14="http://schemas.microsoft.com/office/powerpoint/2010/main" val="38983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9F9AC5-242C-4D3C-B2F5-27D1D673987D}" type="slidenum">
              <a:rPr lang="en-US" smtClean="0"/>
              <a:pPr>
                <a:defRPr/>
              </a:pPr>
              <a:t>7</a:t>
            </a:fld>
            <a:endParaRPr lang="en-US"/>
          </a:p>
        </p:txBody>
      </p:sp>
    </p:spTree>
    <p:extLst>
      <p:ext uri="{BB962C8B-B14F-4D97-AF65-F5344CB8AC3E}">
        <p14:creationId xmlns:p14="http://schemas.microsoft.com/office/powerpoint/2010/main" val="4008241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AE5B9DF-5B73-4D8A-845A-73433B73F67E}" type="slidenum">
              <a:rPr lang="en-US"/>
              <a:pPr/>
              <a:t>9</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5126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EDB8489-A588-4A85-9E1B-3FC14274FE72}" type="slidenum">
              <a:rPr lang="en-US"/>
              <a:pPr/>
              <a:t>11</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762814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9F9AC5-242C-4D3C-B2F5-27D1D673987D}" type="slidenum">
              <a:rPr lang="en-US" smtClean="0"/>
              <a:pPr>
                <a:defRPr/>
              </a:pPr>
              <a:t>12</a:t>
            </a:fld>
            <a:endParaRPr lang="en-US"/>
          </a:p>
        </p:txBody>
      </p:sp>
    </p:spTree>
    <p:extLst>
      <p:ext uri="{BB962C8B-B14F-4D97-AF65-F5344CB8AC3E}">
        <p14:creationId xmlns:p14="http://schemas.microsoft.com/office/powerpoint/2010/main" val="3745728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CF7B4AA-7492-4535-A2D5-422BD7570308}" type="slidenum">
              <a:rPr lang="en-US" altLang="en-US" smtClean="0">
                <a:latin typeface="Arial" panose="020B0604020202020204" pitchFamily="34" charset="0"/>
              </a:rPr>
              <a:pPr/>
              <a:t>15</a:t>
            </a:fld>
            <a:endParaRPr lang="en-US" altLang="en-US" smtClean="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Reformers identified liquor as the cause of a wide range of social, family, and personal problems. Many middle-class women blamed alcohol for the abuse of wives and children and the squandering of family resources. Many businesspeople identified drinking with crime, poverty, and inefficient and unproductive employees.</a:t>
            </a:r>
          </a:p>
        </p:txBody>
      </p:sp>
    </p:spTree>
    <p:extLst>
      <p:ext uri="{BB962C8B-B14F-4D97-AF65-F5344CB8AC3E}">
        <p14:creationId xmlns:p14="http://schemas.microsoft.com/office/powerpoint/2010/main" val="3831347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D423A9-2E62-4392-9DA1-5256821B62B3}"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2DE37B-C415-4256-961A-37F7E3FF536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375FE8-43D7-4540-8351-4A72A10D259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AB04AF-A1F0-4F19-9487-833D50F0A31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441192-566E-4F00-B251-3E293B4E7D79}"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EDAE7F9-5006-4871-BA2E-87522218719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F38B8C1-F4C8-4C07-83E5-FED76F5AF96C}"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0BCBDAF-8B0C-45FD-B91C-ACE334A7937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2CD260C-55C0-4D7C-B90E-ACF62424ADF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AEA684-99E3-42DE-A716-F8C8BA2307CB}"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00543B-6BF9-4C0D-9BB7-C7E5554CA5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1D517E40-E32D-4849-9627-4D5D8BEF66B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ozSNCqGP3yU"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pbs.org/wgbh/aia/part4/4h2962b.html"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Text Box 4"/>
          <p:cNvSpPr txBox="1">
            <a:spLocks noChangeArrowheads="1"/>
          </p:cNvSpPr>
          <p:nvPr/>
        </p:nvSpPr>
        <p:spPr bwMode="auto">
          <a:xfrm>
            <a:off x="-304800" y="2057400"/>
            <a:ext cx="9906000" cy="1200329"/>
          </a:xfrm>
          <a:prstGeom prst="rect">
            <a:avLst/>
          </a:prstGeom>
          <a:noFill/>
          <a:ln w="9525">
            <a:noFill/>
            <a:miter lim="800000"/>
            <a:headEnd type="none" w="sm" len="sm"/>
            <a:tailEnd type="none" w="sm" len="sm"/>
          </a:ln>
          <a:effectLst>
            <a:outerShdw dist="35921" dir="2700000" algn="ctr" rotWithShape="0">
              <a:schemeClr val="tx1"/>
            </a:outerShdw>
          </a:effectLst>
        </p:spPr>
        <p:txBody>
          <a:bodyPr wrap="square">
            <a:spAutoFit/>
          </a:bodyPr>
          <a:lstStyle/>
          <a:p>
            <a:pPr algn="ctr">
              <a:spcBef>
                <a:spcPct val="50000"/>
              </a:spcBef>
              <a:defRPr/>
            </a:pPr>
            <a:r>
              <a:rPr lang="en-US" sz="7200" dirty="0" smtClean="0">
                <a:latin typeface="BlackChancery" pitchFamily="2" charset="0"/>
              </a:rPr>
              <a:t>Religion &amp; Reform</a:t>
            </a:r>
            <a:endParaRPr lang="en-US" sz="7200" dirty="0">
              <a:latin typeface="BlackChancery"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descr="vc006456"/>
          <p:cNvPicPr>
            <a:picLocks noChangeAspect="1" noChangeArrowheads="1"/>
          </p:cNvPicPr>
          <p:nvPr/>
        </p:nvPicPr>
        <p:blipFill>
          <a:blip r:embed="rId2">
            <a:extLst>
              <a:ext uri="{28A0092B-C50C-407E-A947-70E740481C1C}">
                <a14:useLocalDpi xmlns:a14="http://schemas.microsoft.com/office/drawing/2010/main" val="0"/>
              </a:ext>
            </a:extLst>
          </a:blip>
          <a:srcRect l="7500" t="7777" r="11667" b="5556"/>
          <a:stretch>
            <a:fillRect/>
          </a:stretch>
        </p:blipFill>
        <p:spPr bwMode="auto">
          <a:xfrm>
            <a:off x="0" y="-17463"/>
            <a:ext cx="9144000" cy="6800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2404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457200" y="762000"/>
            <a:ext cx="8229600" cy="769441"/>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400" dirty="0" smtClean="0">
                <a:solidFill>
                  <a:srgbClr val="FF6600"/>
                </a:solidFill>
                <a:latin typeface="BlackChancery" panose="020B0604020202020204"/>
              </a:rPr>
              <a:t>Movement of Revivals</a:t>
            </a:r>
            <a:endParaRPr lang="en-US" sz="4400" dirty="0">
              <a:solidFill>
                <a:srgbClr val="FF6600"/>
              </a:solidFill>
              <a:latin typeface="BlackChancery" panose="020B0604020202020204"/>
            </a:endParaRPr>
          </a:p>
        </p:txBody>
      </p:sp>
      <p:pic>
        <p:nvPicPr>
          <p:cNvPr id="7171" name="Picture 3" descr="13"/>
          <p:cNvPicPr>
            <a:picLocks noChangeAspect="1" noChangeArrowheads="1"/>
          </p:cNvPicPr>
          <p:nvPr/>
        </p:nvPicPr>
        <p:blipFill>
          <a:blip r:embed="rId3" cstate="print">
            <a:lum contrast="6000"/>
          </a:blip>
          <a:srcRect l="1869" t="6386"/>
          <a:stretch>
            <a:fillRect/>
          </a:stretch>
        </p:blipFill>
        <p:spPr bwMode="auto">
          <a:xfrm>
            <a:off x="609600" y="1828800"/>
            <a:ext cx="8001000" cy="4468813"/>
          </a:xfrm>
          <a:prstGeom prst="rect">
            <a:avLst/>
          </a:prstGeom>
          <a:noFill/>
          <a:ln w="9525">
            <a:solidFill>
              <a:schemeClr val="bg1"/>
            </a:solid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914400"/>
          </a:xfrm>
        </p:spPr>
        <p:txBody>
          <a:bodyPr/>
          <a:lstStyle/>
          <a:p>
            <a:r>
              <a:rPr lang="en-US" dirty="0" smtClean="0">
                <a:solidFill>
                  <a:srgbClr val="FF6600"/>
                </a:solidFill>
                <a:latin typeface="BlackChancery" panose="020B0604020202020204"/>
              </a:rPr>
              <a:t>Unitarians</a:t>
            </a:r>
            <a:endParaRPr lang="en-US" dirty="0">
              <a:solidFill>
                <a:srgbClr val="FF6600"/>
              </a:solidFill>
              <a:latin typeface="BlackChancery" panose="020B0604020202020204"/>
            </a:endParaRPr>
          </a:p>
        </p:txBody>
      </p:sp>
      <p:sp>
        <p:nvSpPr>
          <p:cNvPr id="3" name="Content Placeholder 2"/>
          <p:cNvSpPr>
            <a:spLocks noGrp="1"/>
          </p:cNvSpPr>
          <p:nvPr>
            <p:ph idx="1"/>
          </p:nvPr>
        </p:nvSpPr>
        <p:spPr>
          <a:xfrm>
            <a:off x="381000" y="1600200"/>
            <a:ext cx="8305800" cy="4953000"/>
          </a:xfrm>
        </p:spPr>
        <p:txBody>
          <a:bodyPr>
            <a:normAutofit/>
          </a:bodyPr>
          <a:lstStyle/>
          <a:p>
            <a:pPr marL="0" indent="0">
              <a:buNone/>
            </a:pPr>
            <a:r>
              <a:rPr lang="en-US" sz="2800" dirty="0" smtClean="0"/>
              <a:t>Appealed to </a:t>
            </a:r>
            <a:r>
              <a:rPr lang="en-US" sz="2800" u="sng" dirty="0" smtClean="0"/>
              <a:t>reason</a:t>
            </a:r>
            <a:r>
              <a:rPr lang="en-US" sz="2800" dirty="0" smtClean="0"/>
              <a:t> and conscience NOT emotion</a:t>
            </a:r>
          </a:p>
          <a:p>
            <a:endParaRPr lang="en-US" sz="2800" dirty="0"/>
          </a:p>
          <a:p>
            <a:pPr marL="0" indent="0">
              <a:buNone/>
            </a:pPr>
            <a:r>
              <a:rPr lang="en-US" sz="2800" dirty="0" smtClean="0"/>
              <a:t>Believed religious conversion was a gradual process </a:t>
            </a:r>
            <a:r>
              <a:rPr lang="en-US" sz="2800" u="sng" dirty="0" smtClean="0"/>
              <a:t>not immediate</a:t>
            </a:r>
          </a:p>
          <a:p>
            <a:endParaRPr lang="en-US" sz="2800" dirty="0"/>
          </a:p>
          <a:p>
            <a:pPr marL="0" indent="0">
              <a:buNone/>
            </a:pPr>
            <a:r>
              <a:rPr lang="en-US" sz="2800" dirty="0" smtClean="0"/>
              <a:t>Most well known leader</a:t>
            </a:r>
          </a:p>
          <a:p>
            <a:pPr marL="0" indent="0">
              <a:buNone/>
            </a:pPr>
            <a:r>
              <a:rPr lang="en-US" sz="2800" u="sng" dirty="0" smtClean="0"/>
              <a:t> Ellery Channing</a:t>
            </a:r>
            <a:endParaRPr lang="en-US" sz="2800" u="sng"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810000"/>
            <a:ext cx="2239851" cy="2871604"/>
          </a:xfrm>
          <a:prstGeom prst="rect">
            <a:avLst/>
          </a:prstGeom>
        </p:spPr>
      </p:pic>
    </p:spTree>
    <p:extLst>
      <p:ext uri="{BB962C8B-B14F-4D97-AF65-F5344CB8AC3E}">
        <p14:creationId xmlns:p14="http://schemas.microsoft.com/office/powerpoint/2010/main" val="4884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458200" cy="1066800"/>
          </a:xfrm>
        </p:spPr>
        <p:txBody>
          <a:bodyPr>
            <a:noAutofit/>
          </a:bodyPr>
          <a:lstStyle/>
          <a:p>
            <a:r>
              <a:rPr lang="en-US" dirty="0" err="1" smtClean="0">
                <a:latin typeface="BlackChancery" panose="020B0604020202020204"/>
              </a:rPr>
              <a:t>A.M.E.Church</a:t>
            </a:r>
            <a:r>
              <a:rPr lang="en-US" dirty="0" smtClean="0">
                <a:latin typeface="BlackChancery" panose="020B0604020202020204"/>
              </a:rPr>
              <a:t/>
            </a:r>
            <a:br>
              <a:rPr lang="en-US" dirty="0" smtClean="0">
                <a:latin typeface="BlackChancery" panose="020B0604020202020204"/>
              </a:rPr>
            </a:br>
            <a:r>
              <a:rPr lang="en-US" dirty="0" smtClean="0">
                <a:latin typeface="BlackChancery" panose="020B0604020202020204"/>
              </a:rPr>
              <a:t>(African Methodist Episcopal Church)</a:t>
            </a:r>
            <a:endParaRPr lang="en-US" dirty="0">
              <a:latin typeface="BlackChancery" panose="020B0604020202020204"/>
            </a:endParaRPr>
          </a:p>
        </p:txBody>
      </p:sp>
      <p:sp>
        <p:nvSpPr>
          <p:cNvPr id="3" name="Content Placeholder 2"/>
          <p:cNvSpPr>
            <a:spLocks noGrp="1"/>
          </p:cNvSpPr>
          <p:nvPr>
            <p:ph idx="1"/>
          </p:nvPr>
        </p:nvSpPr>
        <p:spPr>
          <a:xfrm>
            <a:off x="533400" y="2209800"/>
            <a:ext cx="8686800" cy="4191000"/>
          </a:xfrm>
        </p:spPr>
        <p:txBody>
          <a:bodyPr/>
          <a:lstStyle/>
          <a:p>
            <a:r>
              <a:rPr lang="en-US" sz="3600" u="sng" dirty="0" smtClean="0"/>
              <a:t>African Americans </a:t>
            </a:r>
            <a:r>
              <a:rPr lang="en-US" sz="3600" dirty="0" smtClean="0"/>
              <a:t>formed their own churches in the North and supported the anti-slavery cause (abolition)</a:t>
            </a:r>
          </a:p>
          <a:p>
            <a:endParaRPr lang="en-US" sz="3600" dirty="0"/>
          </a:p>
          <a:p>
            <a:r>
              <a:rPr lang="en-US" sz="3600" dirty="0" smtClean="0"/>
              <a:t>The black church becomes the </a:t>
            </a:r>
            <a:r>
              <a:rPr lang="en-US" sz="3600" u="sng" dirty="0" smtClean="0"/>
              <a:t>#1</a:t>
            </a:r>
            <a:r>
              <a:rPr lang="en-US" sz="3600" dirty="0" smtClean="0"/>
              <a:t> institution in the lives of free blacks</a:t>
            </a:r>
          </a:p>
          <a:p>
            <a:endParaRPr lang="en-US" dirty="0"/>
          </a:p>
        </p:txBody>
      </p:sp>
    </p:spTree>
    <p:extLst>
      <p:ext uri="{BB962C8B-B14F-4D97-AF65-F5344CB8AC3E}">
        <p14:creationId xmlns:p14="http://schemas.microsoft.com/office/powerpoint/2010/main" val="65929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BlackChancery" panose="020B0604020202020204"/>
              </a:rPr>
              <a:t>A.M.E Church </a:t>
            </a:r>
            <a:endParaRPr lang="en-US" sz="5400" dirty="0">
              <a:latin typeface="BlackChancery" panose="020B0604020202020204"/>
            </a:endParaRPr>
          </a:p>
        </p:txBody>
      </p:sp>
      <p:sp>
        <p:nvSpPr>
          <p:cNvPr id="3" name="Content Placeholder 2"/>
          <p:cNvSpPr>
            <a:spLocks noGrp="1"/>
          </p:cNvSpPr>
          <p:nvPr>
            <p:ph idx="1"/>
          </p:nvPr>
        </p:nvSpPr>
        <p:spPr>
          <a:xfrm>
            <a:off x="685800" y="1981200"/>
            <a:ext cx="7772400" cy="4495800"/>
          </a:xfrm>
        </p:spPr>
        <p:txBody>
          <a:bodyPr/>
          <a:lstStyle/>
          <a:p>
            <a:r>
              <a:rPr lang="en-US" sz="3600" dirty="0" smtClean="0">
                <a:latin typeface="Calibri" panose="020F0502020204030204" pitchFamily="34" charset="0"/>
              </a:rPr>
              <a:t>Richard Allen, preacher and founder</a:t>
            </a:r>
          </a:p>
          <a:p>
            <a:endParaRPr lang="en-US" dirty="0">
              <a:latin typeface="BlackChancery" panose="020B0604020202020204"/>
            </a:endParaRPr>
          </a:p>
          <a:p>
            <a:endParaRPr lang="en-US" dirty="0">
              <a:latin typeface="BlackChancery" panose="020B0604020202020204"/>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3276600"/>
            <a:ext cx="4114800" cy="2948940"/>
          </a:xfrm>
          <a:prstGeom prst="rect">
            <a:avLst/>
          </a:prstGeom>
        </p:spPr>
      </p:pic>
    </p:spTree>
    <p:extLst>
      <p:ext uri="{BB962C8B-B14F-4D97-AF65-F5344CB8AC3E}">
        <p14:creationId xmlns:p14="http://schemas.microsoft.com/office/powerpoint/2010/main" val="3065960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8915400" cy="1143000"/>
          </a:xfrm>
        </p:spPr>
        <p:txBody>
          <a:bodyPr/>
          <a:lstStyle/>
          <a:p>
            <a:r>
              <a:rPr lang="en-US" altLang="en-US" i="1" u="sng" dirty="0" smtClean="0">
                <a:latin typeface="BlackChancery" panose="020B0604020202020204"/>
              </a:rPr>
              <a:t>The </a:t>
            </a:r>
            <a:r>
              <a:rPr lang="en-US" altLang="en-US" i="1" u="sng" dirty="0" smtClean="0">
                <a:latin typeface="BlackChancery" panose="020B0604020202020204"/>
              </a:rPr>
              <a:t>Problem </a:t>
            </a:r>
            <a:r>
              <a:rPr lang="en-US" altLang="en-US" dirty="0" smtClean="0">
                <a:latin typeface="BlackChancery" panose="020B0604020202020204"/>
              </a:rPr>
              <a:t>: </a:t>
            </a:r>
            <a:r>
              <a:rPr lang="en-US" altLang="en-US" dirty="0" smtClean="0">
                <a:latin typeface="BlackChancery" panose="020B0604020202020204"/>
              </a:rPr>
              <a:t>Alcohol Abuse</a:t>
            </a:r>
          </a:p>
        </p:txBody>
      </p:sp>
      <p:sp>
        <p:nvSpPr>
          <p:cNvPr id="14339" name="Rectangle 3"/>
          <p:cNvSpPr>
            <a:spLocks noGrp="1" noChangeArrowheads="1"/>
          </p:cNvSpPr>
          <p:nvPr>
            <p:ph idx="1"/>
          </p:nvPr>
        </p:nvSpPr>
        <p:spPr>
          <a:xfrm>
            <a:off x="152400" y="1676400"/>
            <a:ext cx="9144000" cy="5791200"/>
          </a:xfrm>
        </p:spPr>
        <p:txBody>
          <a:bodyPr/>
          <a:lstStyle/>
          <a:p>
            <a:pPr>
              <a:lnSpc>
                <a:spcPct val="95000"/>
              </a:lnSpc>
            </a:pPr>
            <a:r>
              <a:rPr lang="en-US" altLang="en-US" sz="3200" dirty="0" smtClean="0"/>
              <a:t>By 1800, alcohol abuse was seen as a serious problem in America:</a:t>
            </a:r>
          </a:p>
          <a:p>
            <a:pPr>
              <a:lnSpc>
                <a:spcPct val="95000"/>
              </a:lnSpc>
            </a:pPr>
            <a:endParaRPr lang="en-US" altLang="en-US" dirty="0" smtClean="0"/>
          </a:p>
          <a:p>
            <a:pPr lvl="1">
              <a:lnSpc>
                <a:spcPct val="95000"/>
              </a:lnSpc>
            </a:pPr>
            <a:r>
              <a:rPr lang="en-US" altLang="en-US" sz="2400" dirty="0" smtClean="0"/>
              <a:t>Whiskey was cheap to make &amp; buy</a:t>
            </a:r>
          </a:p>
          <a:p>
            <a:pPr lvl="1">
              <a:lnSpc>
                <a:spcPct val="95000"/>
              </a:lnSpc>
            </a:pPr>
            <a:r>
              <a:rPr lang="en-US" altLang="en-US" sz="2400" dirty="0" smtClean="0"/>
              <a:t>By 1820, the typical adult American drank more than 7 gallons of alcohol per year (Today, its 2.6 gallons)</a:t>
            </a:r>
          </a:p>
          <a:p>
            <a:pPr lvl="1">
              <a:lnSpc>
                <a:spcPct val="95000"/>
              </a:lnSpc>
            </a:pPr>
            <a:r>
              <a:rPr lang="en-US" altLang="en-US" sz="2400" dirty="0" smtClean="0"/>
              <a:t>Alcohol was linked to crime, debt, domestic abuse, &amp; unproductive employees </a:t>
            </a:r>
          </a:p>
        </p:txBody>
      </p:sp>
    </p:spTree>
    <p:extLst>
      <p:ext uri="{BB962C8B-B14F-4D97-AF65-F5344CB8AC3E}">
        <p14:creationId xmlns:p14="http://schemas.microsoft.com/office/powerpoint/2010/main" val="4280716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hoto of CURRIER: DRUNKARD'S PROGRESS. &#10;'From the First Glass to the Grave.' Lithograph, 1846, by Nathaniel Currier."/>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64737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381000"/>
            <a:ext cx="9144000" cy="914400"/>
          </a:xfrm>
        </p:spPr>
        <p:txBody>
          <a:bodyPr/>
          <a:lstStyle/>
          <a:p>
            <a:r>
              <a:rPr lang="en-US" altLang="en-US" i="1" u="sng" dirty="0" smtClean="0">
                <a:latin typeface="BlackChancery" panose="020B0604020202020204"/>
              </a:rPr>
              <a:t>The Solution</a:t>
            </a:r>
            <a:r>
              <a:rPr lang="en-US" altLang="en-US" dirty="0" smtClean="0">
                <a:latin typeface="BlackChancery" panose="020B0604020202020204"/>
              </a:rPr>
              <a:t>: Temperance </a:t>
            </a:r>
          </a:p>
        </p:txBody>
      </p:sp>
      <p:sp>
        <p:nvSpPr>
          <p:cNvPr id="17411" name="Rectangle 3"/>
          <p:cNvSpPr>
            <a:spLocks noGrp="1" noChangeArrowheads="1"/>
          </p:cNvSpPr>
          <p:nvPr>
            <p:ph idx="1"/>
          </p:nvPr>
        </p:nvSpPr>
        <p:spPr>
          <a:xfrm>
            <a:off x="33251" y="1676400"/>
            <a:ext cx="9144000" cy="6019800"/>
          </a:xfrm>
        </p:spPr>
        <p:txBody>
          <a:bodyPr/>
          <a:lstStyle/>
          <a:p>
            <a:pPr>
              <a:lnSpc>
                <a:spcPct val="90000"/>
              </a:lnSpc>
            </a:pPr>
            <a:r>
              <a:rPr lang="en-US" altLang="en-US" sz="3200" dirty="0" smtClean="0"/>
              <a:t>One of the first reforms movements was </a:t>
            </a:r>
            <a:r>
              <a:rPr lang="en-US" altLang="en-US" sz="3200" b="1" u="sng" dirty="0" smtClean="0"/>
              <a:t>temperance</a:t>
            </a:r>
            <a:r>
              <a:rPr lang="en-US" altLang="en-US" sz="3200" dirty="0" smtClean="0"/>
              <a:t>—to get people to stop drinking:</a:t>
            </a:r>
          </a:p>
          <a:p>
            <a:pPr marL="0" indent="0">
              <a:lnSpc>
                <a:spcPct val="90000"/>
              </a:lnSpc>
              <a:buNone/>
            </a:pPr>
            <a:endParaRPr lang="en-US" altLang="en-US" dirty="0" smtClean="0"/>
          </a:p>
          <a:p>
            <a:pPr lvl="1">
              <a:lnSpc>
                <a:spcPct val="90000"/>
              </a:lnSpc>
            </a:pPr>
            <a:r>
              <a:rPr lang="en-US" altLang="en-US" sz="2400" dirty="0" smtClean="0"/>
              <a:t>Women played an important role in the temperance movement</a:t>
            </a:r>
          </a:p>
          <a:p>
            <a:pPr marL="274320" lvl="1" indent="0">
              <a:lnSpc>
                <a:spcPct val="90000"/>
              </a:lnSpc>
              <a:buNone/>
            </a:pPr>
            <a:r>
              <a:rPr lang="en-US" altLang="en-US" sz="2400" dirty="0" smtClean="0"/>
              <a:t> </a:t>
            </a:r>
          </a:p>
          <a:p>
            <a:pPr lvl="1">
              <a:lnSpc>
                <a:spcPct val="90000"/>
              </a:lnSpc>
            </a:pPr>
            <a:r>
              <a:rPr lang="en-US" altLang="en-US" sz="2400" dirty="0" smtClean="0"/>
              <a:t>Reformers convinced people to make a “pledge” to not drink</a:t>
            </a:r>
          </a:p>
          <a:p>
            <a:pPr lvl="1">
              <a:lnSpc>
                <a:spcPct val="90000"/>
              </a:lnSpc>
            </a:pPr>
            <a:endParaRPr lang="en-US" altLang="en-US" sz="2400" dirty="0" smtClean="0"/>
          </a:p>
          <a:p>
            <a:pPr lvl="1">
              <a:lnSpc>
                <a:spcPct val="90000"/>
              </a:lnSpc>
            </a:pPr>
            <a:r>
              <a:rPr lang="en-US" altLang="en-US" sz="2400" dirty="0" smtClean="0"/>
              <a:t>From 1820 to 1830, drinking fell from 7 gallons per person per year to 3 gallons on average </a:t>
            </a:r>
          </a:p>
        </p:txBody>
      </p:sp>
    </p:spTree>
    <p:extLst>
      <p:ext uri="{BB962C8B-B14F-4D97-AF65-F5344CB8AC3E}">
        <p14:creationId xmlns:p14="http://schemas.microsoft.com/office/powerpoint/2010/main" val="1656012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76400" y="685800"/>
            <a:ext cx="5924550" cy="5769997"/>
          </a:xfrm>
          <a:prstGeom prst="rect">
            <a:avLst/>
          </a:prstGeom>
        </p:spPr>
      </p:pic>
    </p:spTree>
    <p:extLst>
      <p:ext uri="{BB962C8B-B14F-4D97-AF65-F5344CB8AC3E}">
        <p14:creationId xmlns:p14="http://schemas.microsoft.com/office/powerpoint/2010/main" val="1501030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4300" y="457200"/>
            <a:ext cx="8915400" cy="1143000"/>
          </a:xfrm>
        </p:spPr>
        <p:txBody>
          <a:bodyPr/>
          <a:lstStyle/>
          <a:p>
            <a:r>
              <a:rPr lang="en-US" altLang="en-US" i="1" u="sng" dirty="0" smtClean="0">
                <a:latin typeface="BlackChancery" panose="020B0604020202020204"/>
              </a:rPr>
              <a:t>The Problem</a:t>
            </a:r>
            <a:r>
              <a:rPr lang="en-US" altLang="en-US" dirty="0" smtClean="0">
                <a:latin typeface="BlackChancery" panose="020B0604020202020204"/>
              </a:rPr>
              <a:t>: Lack of Education</a:t>
            </a:r>
          </a:p>
        </p:txBody>
      </p:sp>
      <p:sp>
        <p:nvSpPr>
          <p:cNvPr id="30723" name="Rectangle 3"/>
          <p:cNvSpPr>
            <a:spLocks noGrp="1" noChangeArrowheads="1"/>
          </p:cNvSpPr>
          <p:nvPr>
            <p:ph idx="1"/>
          </p:nvPr>
        </p:nvSpPr>
        <p:spPr>
          <a:xfrm>
            <a:off x="0" y="1828800"/>
            <a:ext cx="9144000" cy="5715000"/>
          </a:xfrm>
        </p:spPr>
        <p:txBody>
          <a:bodyPr/>
          <a:lstStyle/>
          <a:p>
            <a:pPr>
              <a:lnSpc>
                <a:spcPct val="90000"/>
              </a:lnSpc>
            </a:pPr>
            <a:r>
              <a:rPr lang="en-US" altLang="en-US" sz="2800" dirty="0" smtClean="0"/>
              <a:t>By 1800, the U.S. did not have a true education system for children:</a:t>
            </a:r>
          </a:p>
          <a:p>
            <a:pPr>
              <a:lnSpc>
                <a:spcPct val="90000"/>
              </a:lnSpc>
            </a:pPr>
            <a:endParaRPr lang="en-US" altLang="en-US" dirty="0" smtClean="0"/>
          </a:p>
          <a:p>
            <a:pPr lvl="1">
              <a:lnSpc>
                <a:spcPct val="90000"/>
              </a:lnSpc>
            </a:pPr>
            <a:r>
              <a:rPr lang="en-US" altLang="en-US" sz="2400" dirty="0" smtClean="0"/>
              <a:t>Massachusetts &amp; Vermont were the only states with </a:t>
            </a:r>
            <a:r>
              <a:rPr lang="en-US" altLang="en-US" sz="2400" b="1" u="sng" dirty="0" smtClean="0"/>
              <a:t>compulsory</a:t>
            </a:r>
            <a:r>
              <a:rPr lang="en-US" altLang="en-US" sz="2400" dirty="0" smtClean="0"/>
              <a:t> (mandatory) attendance laws</a:t>
            </a:r>
          </a:p>
          <a:p>
            <a:pPr lvl="1">
              <a:lnSpc>
                <a:spcPct val="90000"/>
              </a:lnSpc>
            </a:pPr>
            <a:endParaRPr lang="en-US" altLang="en-US" sz="2400" dirty="0" smtClean="0"/>
          </a:p>
          <a:p>
            <a:pPr lvl="1">
              <a:lnSpc>
                <a:spcPct val="90000"/>
              </a:lnSpc>
            </a:pPr>
            <a:endParaRPr lang="en-US" altLang="en-US" sz="2400" dirty="0" smtClean="0"/>
          </a:p>
          <a:p>
            <a:pPr lvl="1">
              <a:lnSpc>
                <a:spcPct val="90000"/>
              </a:lnSpc>
            </a:pPr>
            <a:r>
              <a:rPr lang="en-US" altLang="en-US" sz="2400" dirty="0" smtClean="0"/>
              <a:t>In most state schools, classrooms were not divided by grade or age</a:t>
            </a:r>
          </a:p>
          <a:p>
            <a:pPr lvl="1">
              <a:lnSpc>
                <a:spcPct val="90000"/>
              </a:lnSpc>
            </a:pPr>
            <a:r>
              <a:rPr lang="en-US" altLang="en-US" sz="2400" dirty="0" smtClean="0"/>
              <a:t>Few children attended school past the age of 10 years old</a:t>
            </a:r>
          </a:p>
        </p:txBody>
      </p:sp>
    </p:spTree>
    <p:extLst>
      <p:ext uri="{BB962C8B-B14F-4D97-AF65-F5344CB8AC3E}">
        <p14:creationId xmlns:p14="http://schemas.microsoft.com/office/powerpoint/2010/main" val="3734692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9067800" cy="990600"/>
          </a:xfrm>
        </p:spPr>
        <p:txBody>
          <a:bodyPr>
            <a:noAutofit/>
          </a:bodyPr>
          <a:lstStyle/>
          <a:p>
            <a:r>
              <a:rPr lang="en-US" dirty="0" smtClean="0">
                <a:latin typeface="BlackChancery" panose="020B0604020202020204"/>
              </a:rPr>
              <a:t>RECAP: The Great Awakening (1730s)</a:t>
            </a:r>
            <a:endParaRPr lang="en-US" dirty="0">
              <a:latin typeface="BlackChancery" panose="020B0604020202020204"/>
            </a:endParaRPr>
          </a:p>
        </p:txBody>
      </p:sp>
      <p:sp>
        <p:nvSpPr>
          <p:cNvPr id="3" name="Content Placeholder 2"/>
          <p:cNvSpPr>
            <a:spLocks noGrp="1"/>
          </p:cNvSpPr>
          <p:nvPr>
            <p:ph idx="1"/>
          </p:nvPr>
        </p:nvSpPr>
        <p:spPr>
          <a:xfrm>
            <a:off x="381000" y="1905000"/>
            <a:ext cx="8305800" cy="4191000"/>
          </a:xfrm>
        </p:spPr>
        <p:txBody>
          <a:bodyPr/>
          <a:lstStyle/>
          <a:p>
            <a:pPr marL="0" indent="0">
              <a:buNone/>
            </a:pPr>
            <a:r>
              <a:rPr lang="en-US" sz="3200" dirty="0" smtClean="0"/>
              <a:t>- ministers concerned that people were </a:t>
            </a:r>
            <a:r>
              <a:rPr lang="en-US" sz="3200" u="sng" dirty="0" smtClean="0"/>
              <a:t>becoming too concerned with wealth and worldly matters </a:t>
            </a:r>
            <a:r>
              <a:rPr lang="en-US" sz="3200" dirty="0" smtClean="0"/>
              <a:t>began to preach that being </a:t>
            </a:r>
            <a:r>
              <a:rPr lang="en-US" sz="3200" dirty="0"/>
              <a:t>truly religious meant </a:t>
            </a:r>
            <a:r>
              <a:rPr lang="en-US" sz="3200" b="1" dirty="0"/>
              <a:t>trusting the heart </a:t>
            </a:r>
            <a:r>
              <a:rPr lang="en-US" sz="3200" b="1" dirty="0" smtClean="0"/>
              <a:t>(listening to the church) rather </a:t>
            </a:r>
            <a:r>
              <a:rPr lang="en-US" sz="3200" b="1" dirty="0"/>
              <a:t>than the </a:t>
            </a:r>
            <a:r>
              <a:rPr lang="en-US" sz="3200" b="1" dirty="0" smtClean="0"/>
              <a:t>head </a:t>
            </a:r>
            <a:r>
              <a:rPr lang="en-US" sz="3200" b="1" dirty="0"/>
              <a:t>(</a:t>
            </a:r>
            <a:r>
              <a:rPr lang="en-US" sz="3200" b="1" dirty="0" smtClean="0"/>
              <a:t>Enlightenment ideas)</a:t>
            </a:r>
          </a:p>
          <a:p>
            <a:endParaRPr lang="en-US" dirty="0"/>
          </a:p>
        </p:txBody>
      </p:sp>
    </p:spTree>
    <p:extLst>
      <p:ext uri="{BB962C8B-B14F-4D97-AF65-F5344CB8AC3E}">
        <p14:creationId xmlns:p14="http://schemas.microsoft.com/office/powerpoint/2010/main" val="191753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hbg-horacemannschool-firstgrade-1923"/>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3124200" y="1066800"/>
            <a:ext cx="6019800" cy="4983163"/>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4819" name="Picture 5" descr="ExplorePAHistory-a0l9p8-a_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3240088"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98128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457200" y="547687"/>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dirty="0" smtClean="0">
                <a:solidFill>
                  <a:srgbClr val="FF6600"/>
                </a:solidFill>
                <a:latin typeface="BlackChancery" pitchFamily="2" charset="0"/>
              </a:rPr>
              <a:t>Public Education</a:t>
            </a:r>
            <a:endParaRPr lang="en-US" sz="4800" dirty="0">
              <a:solidFill>
                <a:srgbClr val="FF6600"/>
              </a:solidFill>
              <a:latin typeface="BlackChancery" pitchFamily="2" charset="0"/>
            </a:endParaRPr>
          </a:p>
        </p:txBody>
      </p:sp>
      <p:sp>
        <p:nvSpPr>
          <p:cNvPr id="204804" name="Rectangle 4"/>
          <p:cNvSpPr>
            <a:spLocks noChangeArrowheads="1"/>
          </p:cNvSpPr>
          <p:nvPr/>
        </p:nvSpPr>
        <p:spPr bwMode="auto">
          <a:xfrm>
            <a:off x="533400" y="1554540"/>
            <a:ext cx="7848600" cy="1569660"/>
          </a:xfrm>
          <a:prstGeom prst="rect">
            <a:avLst/>
          </a:prstGeom>
          <a:noFill/>
          <a:ln w="9525">
            <a:noFill/>
            <a:miter lim="800000"/>
            <a:headEnd type="none" w="sm" len="sm"/>
            <a:tailEnd type="none" w="sm" len="sm"/>
          </a:ln>
        </p:spPr>
        <p:txBody>
          <a:bodyPr>
            <a:spAutoFit/>
          </a:bodyPr>
          <a:lstStyle/>
          <a:p>
            <a:pPr>
              <a:buClr>
                <a:srgbClr val="FF0000"/>
              </a:buClr>
            </a:pPr>
            <a:r>
              <a:rPr lang="en-US" dirty="0" smtClean="0">
                <a:solidFill>
                  <a:srgbClr val="292934"/>
                </a:solidFill>
                <a:latin typeface="+mn-lt"/>
              </a:rPr>
              <a:t>MA </a:t>
            </a:r>
            <a:r>
              <a:rPr lang="en-US" dirty="0">
                <a:solidFill>
                  <a:srgbClr val="292934"/>
                </a:solidFill>
                <a:latin typeface="+mn-lt"/>
                <a:sym typeface="Wingdings" pitchFamily="2" charset="2"/>
              </a:rPr>
              <a:t> always on the forefront of public</a:t>
            </a:r>
            <a:br>
              <a:rPr lang="en-US" dirty="0">
                <a:solidFill>
                  <a:srgbClr val="292934"/>
                </a:solidFill>
                <a:latin typeface="+mn-lt"/>
                <a:sym typeface="Wingdings" pitchFamily="2" charset="2"/>
              </a:rPr>
            </a:br>
            <a:r>
              <a:rPr lang="en-US" dirty="0">
                <a:solidFill>
                  <a:srgbClr val="292934"/>
                </a:solidFill>
                <a:latin typeface="+mn-lt"/>
                <a:sym typeface="Wingdings" pitchFamily="2" charset="2"/>
              </a:rPr>
              <a:t>           educational reform</a:t>
            </a:r>
            <a:br>
              <a:rPr lang="en-US" dirty="0">
                <a:solidFill>
                  <a:srgbClr val="292934"/>
                </a:solidFill>
                <a:latin typeface="+mn-lt"/>
                <a:sym typeface="Wingdings" pitchFamily="2" charset="2"/>
              </a:rPr>
            </a:br>
            <a:r>
              <a:rPr lang="en-US" dirty="0">
                <a:solidFill>
                  <a:srgbClr val="292934"/>
                </a:solidFill>
                <a:latin typeface="+mn-lt"/>
                <a:sym typeface="Wingdings" pitchFamily="2" charset="2"/>
              </a:rPr>
              <a:t>       *  1</a:t>
            </a:r>
            <a:r>
              <a:rPr lang="en-US" baseline="30000" dirty="0">
                <a:solidFill>
                  <a:srgbClr val="292934"/>
                </a:solidFill>
                <a:latin typeface="+mn-lt"/>
                <a:sym typeface="Wingdings" pitchFamily="2" charset="2"/>
              </a:rPr>
              <a:t>st</a:t>
            </a:r>
            <a:r>
              <a:rPr lang="en-US" dirty="0">
                <a:solidFill>
                  <a:srgbClr val="292934"/>
                </a:solidFill>
                <a:latin typeface="+mn-lt"/>
                <a:sym typeface="Wingdings" pitchFamily="2" charset="2"/>
              </a:rPr>
              <a:t> state to establish tax support for </a:t>
            </a:r>
            <a:br>
              <a:rPr lang="en-US" dirty="0">
                <a:solidFill>
                  <a:srgbClr val="292934"/>
                </a:solidFill>
                <a:latin typeface="+mn-lt"/>
                <a:sym typeface="Wingdings" pitchFamily="2" charset="2"/>
              </a:rPr>
            </a:br>
            <a:r>
              <a:rPr lang="en-US" dirty="0">
                <a:solidFill>
                  <a:srgbClr val="292934"/>
                </a:solidFill>
                <a:latin typeface="+mn-lt"/>
                <a:sym typeface="Wingdings" pitchFamily="2" charset="2"/>
              </a:rPr>
              <a:t>          local public schools.</a:t>
            </a:r>
            <a:endParaRPr lang="en-US" dirty="0">
              <a:solidFill>
                <a:srgbClr val="292934"/>
              </a:solidFill>
              <a:latin typeface="+mn-lt"/>
            </a:endParaRPr>
          </a:p>
        </p:txBody>
      </p:sp>
      <p:sp>
        <p:nvSpPr>
          <p:cNvPr id="204805" name="Rectangle 5"/>
          <p:cNvSpPr>
            <a:spLocks noChangeArrowheads="1"/>
          </p:cNvSpPr>
          <p:nvPr/>
        </p:nvSpPr>
        <p:spPr bwMode="auto">
          <a:xfrm>
            <a:off x="685800" y="3394770"/>
            <a:ext cx="8077200" cy="2308324"/>
          </a:xfrm>
          <a:prstGeom prst="rect">
            <a:avLst/>
          </a:prstGeom>
          <a:noFill/>
          <a:ln w="9525">
            <a:noFill/>
            <a:miter lim="800000"/>
            <a:headEnd type="none" w="sm" len="sm"/>
            <a:tailEnd type="none" w="sm" len="sm"/>
          </a:ln>
        </p:spPr>
        <p:txBody>
          <a:bodyPr>
            <a:spAutoFit/>
          </a:bodyPr>
          <a:lstStyle/>
          <a:p>
            <a:pPr>
              <a:buClr>
                <a:srgbClr val="FF0000"/>
              </a:buClr>
            </a:pPr>
            <a:endParaRPr lang="en-US" dirty="0">
              <a:latin typeface="+mn-lt"/>
            </a:endParaRPr>
          </a:p>
          <a:p>
            <a:pPr>
              <a:buClr>
                <a:srgbClr val="FF0000"/>
              </a:buClr>
            </a:pPr>
            <a:r>
              <a:rPr lang="en-US" b="1" dirty="0" smtClean="0">
                <a:latin typeface="+mn-lt"/>
              </a:rPr>
              <a:t>Schools began to require </a:t>
            </a:r>
          </a:p>
          <a:p>
            <a:pPr lvl="1">
              <a:buClr>
                <a:srgbClr val="FF0000"/>
              </a:buClr>
            </a:pPr>
            <a:r>
              <a:rPr lang="en-US" b="1" dirty="0" smtClean="0">
                <a:latin typeface="+mn-lt"/>
              </a:rPr>
              <a:t>mandatory </a:t>
            </a:r>
            <a:r>
              <a:rPr lang="en-US" b="1" i="1" dirty="0" smtClean="0">
                <a:latin typeface="+mn-lt"/>
              </a:rPr>
              <a:t>attendance</a:t>
            </a:r>
            <a:r>
              <a:rPr lang="en-US" b="1" dirty="0" smtClean="0">
                <a:latin typeface="+mn-lt"/>
              </a:rPr>
              <a:t>, </a:t>
            </a:r>
          </a:p>
          <a:p>
            <a:pPr lvl="1">
              <a:buClr>
                <a:srgbClr val="FF0000"/>
              </a:buClr>
            </a:pPr>
            <a:r>
              <a:rPr lang="en-US" b="1" dirty="0" smtClean="0">
                <a:latin typeface="+mn-lt"/>
              </a:rPr>
              <a:t>a standard curriculum, </a:t>
            </a:r>
          </a:p>
          <a:p>
            <a:pPr lvl="1">
              <a:buClr>
                <a:srgbClr val="FF0000"/>
              </a:buClr>
            </a:pPr>
            <a:r>
              <a:rPr lang="en-US" b="1" i="1" dirty="0" smtClean="0">
                <a:latin typeface="+mn-lt"/>
              </a:rPr>
              <a:t>tax support </a:t>
            </a:r>
            <a:r>
              <a:rPr lang="en-US" b="1" dirty="0" smtClean="0">
                <a:latin typeface="+mn-lt"/>
              </a:rPr>
              <a:t>for public schools, and </a:t>
            </a:r>
          </a:p>
          <a:p>
            <a:pPr lvl="1">
              <a:buClr>
                <a:srgbClr val="FF0000"/>
              </a:buClr>
            </a:pPr>
            <a:r>
              <a:rPr lang="en-US" b="1" dirty="0" smtClean="0">
                <a:latin typeface="+mn-lt"/>
              </a:rPr>
              <a:t>teacher </a:t>
            </a:r>
            <a:r>
              <a:rPr lang="en-US" b="1" i="1" dirty="0" smtClean="0">
                <a:latin typeface="+mn-lt"/>
              </a:rPr>
              <a:t>training</a:t>
            </a:r>
            <a:r>
              <a:rPr lang="en-US" b="1" dirty="0" smtClean="0">
                <a:latin typeface="+mn-lt"/>
              </a:rPr>
              <a:t>.</a:t>
            </a:r>
            <a:endParaRPr lang="en-US" b="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wipe(up)">
                                      <p:cBhvr>
                                        <p:cTn id="7" dur="3000"/>
                                        <p:tgtEl>
                                          <p:spTgt spid="204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4805">
                                            <p:txEl>
                                              <p:pRg st="1" end="1"/>
                                            </p:txEl>
                                          </p:spTgt>
                                        </p:tgtEl>
                                        <p:attrNameLst>
                                          <p:attrName>style.visibility</p:attrName>
                                        </p:attrNameLst>
                                      </p:cBhvr>
                                      <p:to>
                                        <p:strVal val="visible"/>
                                      </p:to>
                                    </p:set>
                                    <p:animEffect transition="in" filter="wipe(up)">
                                      <p:cBhvr>
                                        <p:cTn id="12" dur="3000"/>
                                        <p:tgtEl>
                                          <p:spTgt spid="204805">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04805">
                                            <p:txEl>
                                              <p:pRg st="2" end="2"/>
                                            </p:txEl>
                                          </p:spTgt>
                                        </p:tgtEl>
                                        <p:attrNameLst>
                                          <p:attrName>style.visibility</p:attrName>
                                        </p:attrNameLst>
                                      </p:cBhvr>
                                      <p:to>
                                        <p:strVal val="visible"/>
                                      </p:to>
                                    </p:set>
                                    <p:animEffect transition="in" filter="wipe(up)">
                                      <p:cBhvr>
                                        <p:cTn id="15" dur="3000"/>
                                        <p:tgtEl>
                                          <p:spTgt spid="204805">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04805">
                                            <p:txEl>
                                              <p:pRg st="3" end="3"/>
                                            </p:txEl>
                                          </p:spTgt>
                                        </p:tgtEl>
                                        <p:attrNameLst>
                                          <p:attrName>style.visibility</p:attrName>
                                        </p:attrNameLst>
                                      </p:cBhvr>
                                      <p:to>
                                        <p:strVal val="visible"/>
                                      </p:to>
                                    </p:set>
                                    <p:animEffect transition="in" filter="wipe(up)">
                                      <p:cBhvr>
                                        <p:cTn id="18" dur="3000"/>
                                        <p:tgtEl>
                                          <p:spTgt spid="204805">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4805">
                                            <p:txEl>
                                              <p:pRg st="4" end="4"/>
                                            </p:txEl>
                                          </p:spTgt>
                                        </p:tgtEl>
                                        <p:attrNameLst>
                                          <p:attrName>style.visibility</p:attrName>
                                        </p:attrNameLst>
                                      </p:cBhvr>
                                      <p:to>
                                        <p:strVal val="visible"/>
                                      </p:to>
                                    </p:set>
                                    <p:animEffect transition="in" filter="wipe(up)">
                                      <p:cBhvr>
                                        <p:cTn id="21" dur="3000"/>
                                        <p:tgtEl>
                                          <p:spTgt spid="204805">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04805">
                                            <p:txEl>
                                              <p:pRg st="5" end="5"/>
                                            </p:txEl>
                                          </p:spTgt>
                                        </p:tgtEl>
                                        <p:attrNameLst>
                                          <p:attrName>style.visibility</p:attrName>
                                        </p:attrNameLst>
                                      </p:cBhvr>
                                      <p:to>
                                        <p:strVal val="visible"/>
                                      </p:to>
                                    </p:set>
                                    <p:animEffect transition="in" filter="wipe(up)">
                                      <p:cBhvr>
                                        <p:cTn id="24" dur="3000"/>
                                        <p:tgtEl>
                                          <p:spTgt spid="20480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80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480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4805">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4805">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48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P spid="20480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533400"/>
            <a:ext cx="8686800" cy="1143000"/>
          </a:xfrm>
        </p:spPr>
        <p:txBody>
          <a:bodyPr/>
          <a:lstStyle/>
          <a:p>
            <a:r>
              <a:rPr lang="en-US" altLang="en-US" i="1" u="sng" dirty="0" smtClean="0">
                <a:latin typeface="BlackChancery" panose="020B0604020202020204"/>
              </a:rPr>
              <a:t>The Solution</a:t>
            </a:r>
            <a:r>
              <a:rPr lang="en-US" altLang="en-US" dirty="0" smtClean="0">
                <a:latin typeface="BlackChancery" panose="020B0604020202020204"/>
              </a:rPr>
              <a:t>: Education Reform </a:t>
            </a:r>
          </a:p>
        </p:txBody>
      </p:sp>
      <p:sp>
        <p:nvSpPr>
          <p:cNvPr id="33795" name="Rectangle 3"/>
          <p:cNvSpPr>
            <a:spLocks noGrp="1" noChangeArrowheads="1"/>
          </p:cNvSpPr>
          <p:nvPr>
            <p:ph idx="1"/>
          </p:nvPr>
        </p:nvSpPr>
        <p:spPr>
          <a:xfrm>
            <a:off x="0" y="1828800"/>
            <a:ext cx="9144000" cy="5638800"/>
          </a:xfrm>
        </p:spPr>
        <p:txBody>
          <a:bodyPr/>
          <a:lstStyle/>
          <a:p>
            <a:r>
              <a:rPr lang="en-US" altLang="en-US" dirty="0" smtClean="0"/>
              <a:t>In the 1830s, education reformers demanded that states create public schools for children using tax money</a:t>
            </a:r>
          </a:p>
          <a:p>
            <a:endParaRPr lang="en-US" altLang="en-US" dirty="0" smtClean="0"/>
          </a:p>
          <a:p>
            <a:r>
              <a:rPr lang="en-US" altLang="en-US" b="1" u="sng" dirty="0" smtClean="0"/>
              <a:t>Horace Mann</a:t>
            </a:r>
            <a:r>
              <a:rPr lang="en-US" altLang="en-US" dirty="0" smtClean="0"/>
              <a:t> helped create teacher-training &amp; curriculum programs</a:t>
            </a:r>
          </a:p>
          <a:p>
            <a:endParaRPr lang="en-US" altLang="en-US" dirty="0" smtClean="0"/>
          </a:p>
          <a:p>
            <a:r>
              <a:rPr lang="en-US" altLang="en-US" dirty="0" smtClean="0"/>
              <a:t>By 1850, every state had publically-funded schools (but schools in the South &amp; far West were not very good</a:t>
            </a:r>
            <a:r>
              <a:rPr lang="en-US" altLang="en-US" dirty="0" smtClean="0"/>
              <a:t>)</a:t>
            </a:r>
          </a:p>
          <a:p>
            <a:endParaRPr lang="en-US" altLang="en-US" dirty="0"/>
          </a:p>
          <a:p>
            <a:r>
              <a:rPr lang="en-US" dirty="0"/>
              <a:t>By 1860 every state offered free public </a:t>
            </a:r>
            <a:br>
              <a:rPr lang="en-US" dirty="0"/>
            </a:br>
            <a:r>
              <a:rPr lang="en-US" dirty="0"/>
              <a:t>   education to whites.</a:t>
            </a:r>
            <a:br>
              <a:rPr lang="en-US" dirty="0"/>
            </a:br>
            <a:r>
              <a:rPr lang="en-US" dirty="0"/>
              <a:t>       * US had one of the highest literacy rates.</a:t>
            </a:r>
          </a:p>
          <a:p>
            <a:endParaRPr lang="en-US" altLang="en-US" dirty="0" smtClean="0"/>
          </a:p>
          <a:p>
            <a:endParaRPr lang="en-US" altLang="en-US" dirty="0" smtClean="0"/>
          </a:p>
        </p:txBody>
      </p:sp>
    </p:spTree>
    <p:extLst>
      <p:ext uri="{BB962C8B-B14F-4D97-AF65-F5344CB8AC3E}">
        <p14:creationId xmlns:p14="http://schemas.microsoft.com/office/powerpoint/2010/main" val="847541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191000" y="3581400"/>
            <a:ext cx="3700463" cy="946150"/>
          </a:xfrm>
          <a:prstGeom prst="rect">
            <a:avLst/>
          </a:prstGeom>
          <a:noFill/>
          <a:ln w="9525">
            <a:noFill/>
            <a:miter lim="800000"/>
            <a:headEnd type="none" w="sm" len="sm"/>
            <a:tailEnd type="none" w="sm" len="sm"/>
          </a:ln>
        </p:spPr>
        <p:txBody>
          <a:bodyPr wrap="none">
            <a:spAutoFit/>
          </a:bodyPr>
          <a:lstStyle/>
          <a:p>
            <a:pPr algn="ctr"/>
            <a:r>
              <a:rPr lang="en-US" sz="2800" b="1" dirty="0">
                <a:solidFill>
                  <a:srgbClr val="292934"/>
                </a:solidFill>
                <a:latin typeface="Comic Sans MS" pitchFamily="66" charset="0"/>
              </a:rPr>
              <a:t>“Father of </a:t>
            </a:r>
          </a:p>
          <a:p>
            <a:pPr algn="ctr"/>
            <a:r>
              <a:rPr lang="en-US" sz="2800" b="1" dirty="0">
                <a:solidFill>
                  <a:srgbClr val="292934"/>
                </a:solidFill>
                <a:latin typeface="Comic Sans MS" pitchFamily="66" charset="0"/>
              </a:rPr>
              <a:t>American Education”</a:t>
            </a:r>
          </a:p>
        </p:txBody>
      </p:sp>
      <p:sp>
        <p:nvSpPr>
          <p:cNvPr id="205828" name="Rectangle 4"/>
          <p:cNvSpPr>
            <a:spLocks noChangeArrowheads="1"/>
          </p:cNvSpPr>
          <p:nvPr/>
        </p:nvSpPr>
        <p:spPr bwMode="auto">
          <a:xfrm>
            <a:off x="3009900" y="2287250"/>
            <a:ext cx="6477000" cy="1446550"/>
          </a:xfrm>
          <a:prstGeom prst="rect">
            <a:avLst/>
          </a:prstGeom>
          <a:noFill/>
          <a:ln w="9525">
            <a:noFill/>
            <a:miter lim="800000"/>
            <a:headEnd type="none" w="sm" len="sm"/>
            <a:tailEnd type="none" w="sm" len="sm"/>
          </a:ln>
          <a:effectLst>
            <a:outerShdw dist="35921" dir="2700000" algn="ctr" rotWithShape="0">
              <a:schemeClr val="tx1"/>
            </a:outerShdw>
          </a:effectLst>
        </p:spPr>
        <p:txBody>
          <a:bodyPr>
            <a:spAutoFit/>
          </a:bodyPr>
          <a:lstStyle/>
          <a:p>
            <a:pPr algn="ctr">
              <a:defRPr/>
            </a:pPr>
            <a:r>
              <a:rPr lang="en-US" sz="4800" dirty="0">
                <a:solidFill>
                  <a:srgbClr val="FF6600"/>
                </a:solidFill>
                <a:latin typeface="BlackChancery" pitchFamily="2" charset="0"/>
              </a:rPr>
              <a:t>Horace Mann</a:t>
            </a:r>
            <a:r>
              <a:rPr lang="en-US" sz="4400" dirty="0">
                <a:solidFill>
                  <a:srgbClr val="FF6600"/>
                </a:solidFill>
                <a:latin typeface="BlackChancery" pitchFamily="2" charset="0"/>
              </a:rPr>
              <a:t>   </a:t>
            </a:r>
            <a:r>
              <a:rPr lang="en-US" sz="4000" dirty="0">
                <a:solidFill>
                  <a:srgbClr val="FF6600"/>
                </a:solidFill>
                <a:latin typeface="BlackChancery" pitchFamily="2" charset="0"/>
              </a:rPr>
              <a:t>(1796-1859)</a:t>
            </a:r>
          </a:p>
        </p:txBody>
      </p:sp>
      <p:sp>
        <p:nvSpPr>
          <p:cNvPr id="205831" name="Rectangle 7"/>
          <p:cNvSpPr>
            <a:spLocks noChangeArrowheads="1"/>
          </p:cNvSpPr>
          <p:nvPr/>
        </p:nvSpPr>
        <p:spPr bwMode="auto">
          <a:xfrm>
            <a:off x="3657600" y="4800600"/>
            <a:ext cx="5410200" cy="461665"/>
          </a:xfrm>
          <a:prstGeom prst="rect">
            <a:avLst/>
          </a:prstGeom>
          <a:noFill/>
          <a:ln w="9525">
            <a:noFill/>
            <a:miter lim="800000"/>
            <a:headEnd type="none" w="sm" len="sm"/>
            <a:tailEnd type="none" w="sm" len="sm"/>
          </a:ln>
        </p:spPr>
        <p:txBody>
          <a:bodyPr>
            <a:spAutoFit/>
          </a:bodyPr>
          <a:lstStyle/>
          <a:p>
            <a:pPr>
              <a:buClr>
                <a:srgbClr val="FF0000"/>
              </a:buClr>
            </a:pPr>
            <a:r>
              <a:rPr lang="en-US" b="1" dirty="0" smtClean="0">
                <a:solidFill>
                  <a:srgbClr val="292934"/>
                </a:solidFill>
                <a:latin typeface="Comic Sans MS" pitchFamily="66" charset="0"/>
              </a:rPr>
              <a:t>discouraged </a:t>
            </a:r>
            <a:r>
              <a:rPr lang="en-US" b="1" dirty="0">
                <a:solidFill>
                  <a:srgbClr val="292934"/>
                </a:solidFill>
                <a:latin typeface="Comic Sans MS" pitchFamily="66" charset="0"/>
              </a:rPr>
              <a:t>corporal punishment</a:t>
            </a:r>
          </a:p>
        </p:txBody>
      </p:sp>
      <p:sp>
        <p:nvSpPr>
          <p:cNvPr id="205832" name="Rectangle 8"/>
          <p:cNvSpPr>
            <a:spLocks noChangeArrowheads="1"/>
          </p:cNvSpPr>
          <p:nvPr/>
        </p:nvSpPr>
        <p:spPr bwMode="auto">
          <a:xfrm>
            <a:off x="3657600" y="5562600"/>
            <a:ext cx="5181600" cy="830997"/>
          </a:xfrm>
          <a:prstGeom prst="rect">
            <a:avLst/>
          </a:prstGeom>
          <a:noFill/>
          <a:ln w="9525">
            <a:noFill/>
            <a:miter lim="800000"/>
            <a:headEnd type="none" w="sm" len="sm"/>
            <a:tailEnd type="none" w="sm" len="sm"/>
          </a:ln>
        </p:spPr>
        <p:txBody>
          <a:bodyPr>
            <a:spAutoFit/>
          </a:bodyPr>
          <a:lstStyle/>
          <a:p>
            <a:pPr>
              <a:buClr>
                <a:srgbClr val="FF0000"/>
              </a:buClr>
            </a:pPr>
            <a:r>
              <a:rPr lang="en-US" b="1" dirty="0" smtClean="0">
                <a:solidFill>
                  <a:srgbClr val="292934"/>
                </a:solidFill>
                <a:latin typeface="Comic Sans MS" pitchFamily="66" charset="0"/>
              </a:rPr>
              <a:t>established </a:t>
            </a:r>
            <a:r>
              <a:rPr lang="en-US" b="1" dirty="0">
                <a:solidFill>
                  <a:srgbClr val="292934"/>
                </a:solidFill>
                <a:latin typeface="Comic Sans MS" pitchFamily="66" charset="0"/>
              </a:rPr>
              <a:t>state teacher-</a:t>
            </a:r>
            <a:br>
              <a:rPr lang="en-US" b="1" dirty="0">
                <a:solidFill>
                  <a:srgbClr val="292934"/>
                </a:solidFill>
                <a:latin typeface="Comic Sans MS" pitchFamily="66" charset="0"/>
              </a:rPr>
            </a:br>
            <a:r>
              <a:rPr lang="en-US" b="1" dirty="0">
                <a:solidFill>
                  <a:srgbClr val="292934"/>
                </a:solidFill>
                <a:latin typeface="Comic Sans MS" pitchFamily="66" charset="0"/>
              </a:rPr>
              <a:t>   training programs</a:t>
            </a:r>
          </a:p>
        </p:txBody>
      </p:sp>
      <p:sp>
        <p:nvSpPr>
          <p:cNvPr id="39944" name="Text Box 9"/>
          <p:cNvSpPr txBox="1">
            <a:spLocks noChangeArrowheads="1"/>
          </p:cNvSpPr>
          <p:nvPr/>
        </p:nvSpPr>
        <p:spPr bwMode="auto">
          <a:xfrm>
            <a:off x="304800" y="6324600"/>
            <a:ext cx="685800" cy="274638"/>
          </a:xfrm>
          <a:prstGeom prst="rect">
            <a:avLst/>
          </a:prstGeom>
          <a:noFill/>
          <a:ln w="9525">
            <a:noFill/>
            <a:miter lim="800000"/>
            <a:headEnd type="none" w="sm" len="sm"/>
            <a:tailEnd type="none" w="sm" len="sm"/>
          </a:ln>
        </p:spPr>
        <p:txBody>
          <a:bodyPr>
            <a:spAutoFit/>
          </a:bodyPr>
          <a:lstStyle/>
          <a:p>
            <a:pPr>
              <a:spcBef>
                <a:spcPct val="50000"/>
              </a:spcBef>
            </a:pPr>
            <a:r>
              <a:rPr lang="en-US" sz="1200" b="1">
                <a:solidFill>
                  <a:schemeClr val="bg1"/>
                </a:solidFill>
              </a:rPr>
              <a:t>R3-6</a:t>
            </a:r>
          </a:p>
        </p:txBody>
      </p:sp>
      <p:pic>
        <p:nvPicPr>
          <p:cNvPr id="39945" name="Picture 10" descr="Horace Mann"/>
          <p:cNvPicPr>
            <a:picLocks noChangeAspect="1" noChangeArrowheads="1"/>
          </p:cNvPicPr>
          <p:nvPr/>
        </p:nvPicPr>
        <p:blipFill>
          <a:blip r:embed="rId3" cstate="print">
            <a:lum bright="12000" contrast="6000"/>
          </a:blip>
          <a:srcRect r="3798" b="1486"/>
          <a:stretch>
            <a:fillRect/>
          </a:stretch>
        </p:blipFill>
        <p:spPr bwMode="auto">
          <a:xfrm>
            <a:off x="457200" y="1524000"/>
            <a:ext cx="2895600" cy="4419600"/>
          </a:xfrm>
          <a:prstGeom prst="rect">
            <a:avLst/>
          </a:prstGeom>
          <a:noFill/>
          <a:ln w="9525">
            <a:solidFill>
              <a:schemeClr val="bg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1" grpId="0"/>
      <p:bldP spid="2058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3200400" y="533400"/>
            <a:ext cx="5638800" cy="1371600"/>
          </a:xfrm>
          <a:prstGeom prst="rect">
            <a:avLst/>
          </a:prstGeom>
          <a:noFill/>
          <a:ln w="9525">
            <a:noFill/>
            <a:miter lim="800000"/>
            <a:headEnd/>
            <a:tailEnd/>
          </a:ln>
          <a:effectLst>
            <a:outerShdw dist="35921" dir="2700000" algn="ctr" rotWithShape="0">
              <a:schemeClr val="tx1"/>
            </a:outerShdw>
          </a:effectLst>
        </p:spPr>
        <p:txBody>
          <a:bodyPr>
            <a:spAutoFit/>
          </a:bodyPr>
          <a:lstStyle/>
          <a:p>
            <a:pPr algn="r">
              <a:spcBef>
                <a:spcPct val="50000"/>
              </a:spcBef>
              <a:defRPr/>
            </a:pPr>
            <a:r>
              <a:rPr lang="en-US" sz="4200" dirty="0">
                <a:latin typeface="BlackChancery" pitchFamily="2" charset="0"/>
              </a:rPr>
              <a:t>The McGuffey Eclectic </a:t>
            </a:r>
            <a:br>
              <a:rPr lang="en-US" sz="4200" dirty="0">
                <a:latin typeface="BlackChancery" pitchFamily="2" charset="0"/>
              </a:rPr>
            </a:br>
            <a:r>
              <a:rPr lang="en-US" sz="4200" dirty="0">
                <a:latin typeface="BlackChancery" pitchFamily="2" charset="0"/>
              </a:rPr>
              <a:t>Readers</a:t>
            </a:r>
          </a:p>
        </p:txBody>
      </p:sp>
      <p:sp>
        <p:nvSpPr>
          <p:cNvPr id="206852" name="Rectangle 4"/>
          <p:cNvSpPr>
            <a:spLocks noChangeArrowheads="1"/>
          </p:cNvSpPr>
          <p:nvPr/>
        </p:nvSpPr>
        <p:spPr bwMode="auto">
          <a:xfrm>
            <a:off x="457200" y="5029200"/>
            <a:ext cx="8305800" cy="461665"/>
          </a:xfrm>
          <a:prstGeom prst="rect">
            <a:avLst/>
          </a:prstGeom>
          <a:noFill/>
          <a:ln w="9525">
            <a:noFill/>
            <a:miter lim="800000"/>
            <a:headEnd type="none" w="sm" len="sm"/>
            <a:tailEnd type="none" w="sm" len="sm"/>
          </a:ln>
        </p:spPr>
        <p:txBody>
          <a:bodyPr>
            <a:spAutoFit/>
          </a:bodyPr>
          <a:lstStyle/>
          <a:p>
            <a:pPr>
              <a:buClr>
                <a:srgbClr val="FF0000"/>
              </a:buClr>
            </a:pPr>
            <a:r>
              <a:rPr lang="en-US" b="1" dirty="0" smtClean="0">
                <a:solidFill>
                  <a:srgbClr val="FF6600"/>
                </a:solidFill>
                <a:latin typeface="Comic Sans MS" pitchFamily="66" charset="0"/>
              </a:rPr>
              <a:t>Used </a:t>
            </a:r>
            <a:r>
              <a:rPr lang="en-US" b="1" dirty="0">
                <a:solidFill>
                  <a:srgbClr val="FF6600"/>
                </a:solidFill>
                <a:latin typeface="Comic Sans MS" pitchFamily="66" charset="0"/>
              </a:rPr>
              <a:t>religious parables to teach “American values.”</a:t>
            </a:r>
          </a:p>
        </p:txBody>
      </p:sp>
      <p:sp>
        <p:nvSpPr>
          <p:cNvPr id="206853" name="Rectangle 5"/>
          <p:cNvSpPr>
            <a:spLocks noChangeArrowheads="1"/>
          </p:cNvSpPr>
          <p:nvPr/>
        </p:nvSpPr>
        <p:spPr bwMode="auto">
          <a:xfrm>
            <a:off x="457200" y="5638800"/>
            <a:ext cx="8305800" cy="1200329"/>
          </a:xfrm>
          <a:prstGeom prst="rect">
            <a:avLst/>
          </a:prstGeom>
          <a:noFill/>
          <a:ln w="9525">
            <a:noFill/>
            <a:miter lim="800000"/>
            <a:headEnd type="none" w="sm" len="sm"/>
            <a:tailEnd type="none" w="sm" len="sm"/>
          </a:ln>
        </p:spPr>
        <p:txBody>
          <a:bodyPr>
            <a:spAutoFit/>
          </a:bodyPr>
          <a:lstStyle/>
          <a:p>
            <a:pPr>
              <a:buClr>
                <a:srgbClr val="FF0000"/>
              </a:buClr>
            </a:pPr>
            <a:r>
              <a:rPr lang="en-US" b="1" dirty="0" smtClean="0">
                <a:solidFill>
                  <a:srgbClr val="FF6600"/>
                </a:solidFill>
                <a:latin typeface="Comic Sans MS" pitchFamily="66" charset="0"/>
              </a:rPr>
              <a:t>Teach </a:t>
            </a:r>
            <a:r>
              <a:rPr lang="en-US" b="1" dirty="0">
                <a:solidFill>
                  <a:srgbClr val="FF6600"/>
                </a:solidFill>
                <a:latin typeface="Comic Sans MS" pitchFamily="66" charset="0"/>
              </a:rPr>
              <a:t>middle class morality and respect for order</a:t>
            </a:r>
            <a:r>
              <a:rPr lang="en-US" b="1" dirty="0" smtClean="0">
                <a:solidFill>
                  <a:srgbClr val="FF6600"/>
                </a:solidFill>
                <a:latin typeface="Comic Sans MS" pitchFamily="66" charset="0"/>
              </a:rPr>
              <a:t>.</a:t>
            </a:r>
          </a:p>
          <a:p>
            <a:pPr>
              <a:buClr>
                <a:srgbClr val="FF0000"/>
              </a:buClr>
            </a:pPr>
            <a:endParaRPr lang="en-US" b="1" dirty="0">
              <a:solidFill>
                <a:srgbClr val="FF6600"/>
              </a:solidFill>
              <a:latin typeface="Comic Sans MS" pitchFamily="66" charset="0"/>
            </a:endParaRPr>
          </a:p>
          <a:p>
            <a:pPr>
              <a:buClr>
                <a:srgbClr val="FF0000"/>
              </a:buClr>
            </a:pPr>
            <a:r>
              <a:rPr lang="en-US" b="1" dirty="0" smtClean="0">
                <a:solidFill>
                  <a:srgbClr val="FF6600"/>
                </a:solidFill>
                <a:latin typeface="Comic Sans MS" pitchFamily="66" charset="0"/>
                <a:hlinkClick r:id="rId3"/>
              </a:rPr>
              <a:t>Middle Class Morality</a:t>
            </a:r>
            <a:endParaRPr lang="en-US" b="1" dirty="0">
              <a:solidFill>
                <a:srgbClr val="FF6600"/>
              </a:solidFill>
              <a:latin typeface="Comic Sans MS" pitchFamily="66" charset="0"/>
            </a:endParaRPr>
          </a:p>
        </p:txBody>
      </p:sp>
      <p:sp>
        <p:nvSpPr>
          <p:cNvPr id="40966" name="Text Box 7"/>
          <p:cNvSpPr txBox="1">
            <a:spLocks noChangeArrowheads="1"/>
          </p:cNvSpPr>
          <p:nvPr/>
        </p:nvSpPr>
        <p:spPr bwMode="auto">
          <a:xfrm>
            <a:off x="8153400" y="6324600"/>
            <a:ext cx="685800" cy="274638"/>
          </a:xfrm>
          <a:prstGeom prst="rect">
            <a:avLst/>
          </a:prstGeom>
          <a:noFill/>
          <a:ln w="9525">
            <a:noFill/>
            <a:miter lim="800000"/>
            <a:headEnd type="none" w="sm" len="sm"/>
            <a:tailEnd type="none" w="sm" len="sm"/>
          </a:ln>
        </p:spPr>
        <p:txBody>
          <a:bodyPr>
            <a:spAutoFit/>
          </a:bodyPr>
          <a:lstStyle/>
          <a:p>
            <a:pPr>
              <a:spcBef>
                <a:spcPct val="50000"/>
              </a:spcBef>
            </a:pPr>
            <a:r>
              <a:rPr lang="en-US" sz="1200" b="1">
                <a:solidFill>
                  <a:schemeClr val="bg1"/>
                </a:solidFill>
              </a:rPr>
              <a:t>R3-8</a:t>
            </a:r>
          </a:p>
        </p:txBody>
      </p:sp>
      <p:pic>
        <p:nvPicPr>
          <p:cNvPr id="206856" name="Picture 8" descr="McGuffey Reader-3"/>
          <p:cNvPicPr>
            <a:picLocks noChangeAspect="1" noChangeArrowheads="1"/>
          </p:cNvPicPr>
          <p:nvPr/>
        </p:nvPicPr>
        <p:blipFill>
          <a:blip r:embed="rId4" cstate="print"/>
          <a:srcRect/>
          <a:stretch>
            <a:fillRect/>
          </a:stretch>
        </p:blipFill>
        <p:spPr bwMode="auto">
          <a:xfrm>
            <a:off x="6934200" y="1981200"/>
            <a:ext cx="1571625" cy="2286000"/>
          </a:xfrm>
          <a:prstGeom prst="rect">
            <a:avLst/>
          </a:prstGeom>
          <a:noFill/>
          <a:ln w="9525">
            <a:solidFill>
              <a:schemeClr val="bg1"/>
            </a:solidFill>
            <a:miter lim="800000"/>
            <a:headEnd/>
            <a:tailEnd/>
          </a:ln>
        </p:spPr>
      </p:pic>
      <p:pic>
        <p:nvPicPr>
          <p:cNvPr id="206857" name="Picture 9" descr="McGuffey Reader-1"/>
          <p:cNvPicPr>
            <a:picLocks noChangeAspect="1" noChangeArrowheads="1"/>
          </p:cNvPicPr>
          <p:nvPr/>
        </p:nvPicPr>
        <p:blipFill>
          <a:blip r:embed="rId5" cstate="print">
            <a:lum bright="-6000" contrast="6000"/>
          </a:blip>
          <a:srcRect l="11420" t="2856" r="4837" b="2856"/>
          <a:stretch>
            <a:fillRect/>
          </a:stretch>
        </p:blipFill>
        <p:spPr bwMode="auto">
          <a:xfrm>
            <a:off x="3962400" y="1524000"/>
            <a:ext cx="2032000" cy="3048000"/>
          </a:xfrm>
          <a:prstGeom prst="rect">
            <a:avLst/>
          </a:prstGeom>
          <a:noFill/>
          <a:ln w="9525">
            <a:solidFill>
              <a:schemeClr val="bg1"/>
            </a:solidFill>
            <a:miter lim="800000"/>
            <a:headEnd/>
            <a:tailEnd/>
          </a:ln>
        </p:spPr>
      </p:pic>
      <p:pic>
        <p:nvPicPr>
          <p:cNvPr id="206858" name="Picture 10" descr="McGuffey Reader-2"/>
          <p:cNvPicPr>
            <a:picLocks noChangeAspect="1" noChangeArrowheads="1"/>
          </p:cNvPicPr>
          <p:nvPr/>
        </p:nvPicPr>
        <p:blipFill>
          <a:blip r:embed="rId6" cstate="print">
            <a:lum bright="-12000" contrast="6000"/>
          </a:blip>
          <a:srcRect/>
          <a:stretch>
            <a:fillRect/>
          </a:stretch>
        </p:blipFill>
        <p:spPr bwMode="auto">
          <a:xfrm>
            <a:off x="785813" y="914400"/>
            <a:ext cx="2262187" cy="3733800"/>
          </a:xfrm>
          <a:prstGeom prst="rect">
            <a:avLst/>
          </a:prstGeom>
          <a:noFill/>
          <a:ln w="9525">
            <a:solidFill>
              <a:schemeClr val="bg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858"/>
                                        </p:tgtEl>
                                        <p:attrNameLst>
                                          <p:attrName>style.visibility</p:attrName>
                                        </p:attrNameLst>
                                      </p:cBhvr>
                                      <p:to>
                                        <p:strVal val="visible"/>
                                      </p:to>
                                    </p:set>
                                    <p:animEffect transition="in" filter="fade">
                                      <p:cBhvr>
                                        <p:cTn id="7" dur="1000"/>
                                        <p:tgtEl>
                                          <p:spTgt spid="20685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685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206856"/>
                                        </p:tgtEl>
                                        <p:attrNameLst>
                                          <p:attrName>style.visibility</p:attrName>
                                        </p:attrNameLst>
                                      </p:cBhvr>
                                      <p:to>
                                        <p:strVal val="visible"/>
                                      </p:to>
                                    </p:set>
                                    <p:animEffect transition="in" filter="box(out)">
                                      <p:cBhvr>
                                        <p:cTn id="16" dur="1000"/>
                                        <p:tgtEl>
                                          <p:spTgt spid="20685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68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6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p:bldP spid="2068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838200" y="441325"/>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dirty="0" smtClean="0">
                <a:solidFill>
                  <a:srgbClr val="FF6600"/>
                </a:solidFill>
                <a:latin typeface="BlackChancery" pitchFamily="2" charset="0"/>
              </a:rPr>
              <a:t>Prison and Asylum </a:t>
            </a:r>
            <a:r>
              <a:rPr lang="en-US" sz="4800" dirty="0">
                <a:solidFill>
                  <a:srgbClr val="FF6600"/>
                </a:solidFill>
                <a:latin typeface="BlackChancery" pitchFamily="2" charset="0"/>
              </a:rPr>
              <a:t>Reform</a:t>
            </a:r>
          </a:p>
        </p:txBody>
      </p:sp>
      <p:sp>
        <p:nvSpPr>
          <p:cNvPr id="32771" name="Rectangle 3"/>
          <p:cNvSpPr>
            <a:spLocks noChangeArrowheads="1"/>
          </p:cNvSpPr>
          <p:nvPr/>
        </p:nvSpPr>
        <p:spPr bwMode="auto">
          <a:xfrm>
            <a:off x="4658162" y="1976438"/>
            <a:ext cx="3159839" cy="1077218"/>
          </a:xfrm>
          <a:prstGeom prst="rect">
            <a:avLst/>
          </a:prstGeom>
          <a:noFill/>
          <a:ln w="9525">
            <a:noFill/>
            <a:miter lim="800000"/>
            <a:headEnd type="none" w="sm" len="sm"/>
            <a:tailEnd type="none" w="sm" len="sm"/>
          </a:ln>
        </p:spPr>
        <p:txBody>
          <a:bodyPr wrap="none">
            <a:spAutoFit/>
          </a:bodyPr>
          <a:lstStyle/>
          <a:p>
            <a:pPr algn="ctr"/>
            <a:r>
              <a:rPr lang="en-US" sz="3600" b="1" dirty="0">
                <a:solidFill>
                  <a:srgbClr val="FF6600"/>
                </a:solidFill>
                <a:latin typeface="Comic Sans MS" pitchFamily="66" charset="0"/>
              </a:rPr>
              <a:t>Dorothea </a:t>
            </a:r>
            <a:r>
              <a:rPr lang="en-US" sz="3600" b="1" u="sng" dirty="0">
                <a:solidFill>
                  <a:srgbClr val="FF6600"/>
                </a:solidFill>
                <a:latin typeface="Comic Sans MS" pitchFamily="66" charset="0"/>
              </a:rPr>
              <a:t>Dix</a:t>
            </a:r>
          </a:p>
          <a:p>
            <a:pPr algn="ctr"/>
            <a:r>
              <a:rPr lang="en-US" sz="2800" b="1" dirty="0">
                <a:solidFill>
                  <a:srgbClr val="FF6600"/>
                </a:solidFill>
                <a:latin typeface="Comic Sans MS" pitchFamily="66" charset="0"/>
              </a:rPr>
              <a:t>(1802-1887)</a:t>
            </a:r>
          </a:p>
        </p:txBody>
      </p:sp>
      <p:pic>
        <p:nvPicPr>
          <p:cNvPr id="32772" name="Picture 4" descr="Dorothea Dix"/>
          <p:cNvPicPr>
            <a:picLocks noChangeAspect="1" noChangeArrowheads="1"/>
          </p:cNvPicPr>
          <p:nvPr/>
        </p:nvPicPr>
        <p:blipFill>
          <a:blip r:embed="rId3" cstate="print">
            <a:lum bright="-6000" contrast="6000"/>
          </a:blip>
          <a:srcRect/>
          <a:stretch>
            <a:fillRect/>
          </a:stretch>
        </p:blipFill>
        <p:spPr bwMode="auto">
          <a:xfrm>
            <a:off x="690563" y="1676400"/>
            <a:ext cx="3348037" cy="4495800"/>
          </a:xfrm>
          <a:prstGeom prst="rect">
            <a:avLst/>
          </a:prstGeom>
          <a:noFill/>
          <a:ln w="9525">
            <a:solidFill>
              <a:schemeClr val="bg1"/>
            </a:solidFill>
            <a:miter lim="800000"/>
            <a:headEnd/>
            <a:tailEnd/>
          </a:ln>
        </p:spPr>
      </p:pic>
      <p:sp>
        <p:nvSpPr>
          <p:cNvPr id="32773" name="Text Box 5"/>
          <p:cNvSpPr txBox="1">
            <a:spLocks noChangeArrowheads="1"/>
          </p:cNvSpPr>
          <p:nvPr/>
        </p:nvSpPr>
        <p:spPr bwMode="auto">
          <a:xfrm>
            <a:off x="4495800" y="3962400"/>
            <a:ext cx="4114800" cy="1463675"/>
          </a:xfrm>
          <a:prstGeom prst="rect">
            <a:avLst/>
          </a:prstGeom>
          <a:noFill/>
          <a:ln w="9525">
            <a:noFill/>
            <a:miter lim="800000"/>
            <a:headEnd/>
            <a:tailEnd/>
          </a:ln>
        </p:spPr>
        <p:txBody>
          <a:bodyPr>
            <a:spAutoFit/>
          </a:bodyPr>
          <a:lstStyle/>
          <a:p>
            <a:pPr>
              <a:spcBef>
                <a:spcPct val="50000"/>
              </a:spcBef>
            </a:pPr>
            <a:r>
              <a:rPr lang="en-US" sz="3000" b="1">
                <a:latin typeface="Comic Sans MS" pitchFamily="66" charset="0"/>
              </a:rPr>
              <a:t>1821 </a:t>
            </a:r>
            <a:r>
              <a:rPr lang="en-US" sz="3000" b="1">
                <a:latin typeface="Comic Sans MS" pitchFamily="66" charset="0"/>
                <a:sym typeface="Wingdings" pitchFamily="2" charset="2"/>
              </a:rPr>
              <a:t></a:t>
            </a:r>
            <a:r>
              <a:rPr lang="en-US" sz="3000" b="1">
                <a:latin typeface="Comic Sans MS" pitchFamily="66" charset="0"/>
              </a:rPr>
              <a:t> first penitentiary founded</a:t>
            </a:r>
            <a:br>
              <a:rPr lang="en-US" sz="3000" b="1">
                <a:latin typeface="Comic Sans MS" pitchFamily="66" charset="0"/>
              </a:rPr>
            </a:br>
            <a:r>
              <a:rPr lang="en-US" sz="3000" b="1">
                <a:latin typeface="Comic Sans MS" pitchFamily="66" charset="0"/>
              </a:rPr>
              <a:t>in Auburn, NY</a:t>
            </a:r>
          </a:p>
        </p:txBody>
      </p:sp>
      <p:sp>
        <p:nvSpPr>
          <p:cNvPr id="32774" name="Text Box 6"/>
          <p:cNvSpPr txBox="1">
            <a:spLocks noChangeArrowheads="1"/>
          </p:cNvSpPr>
          <p:nvPr/>
        </p:nvSpPr>
        <p:spPr bwMode="auto">
          <a:xfrm>
            <a:off x="8153400" y="6324600"/>
            <a:ext cx="762000" cy="274638"/>
          </a:xfrm>
          <a:prstGeom prst="rect">
            <a:avLst/>
          </a:prstGeom>
          <a:noFill/>
          <a:ln w="9525">
            <a:noFill/>
            <a:miter lim="800000"/>
            <a:headEnd type="none" w="sm" len="sm"/>
            <a:tailEnd type="none" w="sm" len="sm"/>
          </a:ln>
        </p:spPr>
        <p:txBody>
          <a:bodyPr>
            <a:spAutoFit/>
          </a:bodyPr>
          <a:lstStyle/>
          <a:p>
            <a:pPr>
              <a:spcBef>
                <a:spcPct val="50000"/>
              </a:spcBef>
            </a:pPr>
            <a:r>
              <a:rPr lang="en-US" sz="1200" b="1">
                <a:solidFill>
                  <a:schemeClr val="bg1"/>
                </a:solidFill>
              </a:rPr>
              <a:t>R1-5/7</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629652" y="914400"/>
            <a:ext cx="8382000" cy="1219200"/>
          </a:xfrm>
        </p:spPr>
        <p:txBody>
          <a:bodyPr>
            <a:normAutofit/>
          </a:bodyPr>
          <a:lstStyle/>
          <a:p>
            <a:pPr algn="l"/>
            <a:r>
              <a:rPr lang="en-US" altLang="en-US" i="1" u="sng" dirty="0" smtClean="0">
                <a:latin typeface="BlackChancery" panose="020B0604020202020204"/>
              </a:rPr>
              <a:t>The Problem</a:t>
            </a:r>
            <a:r>
              <a:rPr lang="en-US" altLang="en-US" dirty="0" smtClean="0">
                <a:latin typeface="BlackChancery" panose="020B0604020202020204"/>
              </a:rPr>
              <a:t>: Prisoners and Mentally Ill were treated poorly</a:t>
            </a:r>
          </a:p>
        </p:txBody>
      </p:sp>
      <p:sp>
        <p:nvSpPr>
          <p:cNvPr id="4" name="Content Placeholder 3"/>
          <p:cNvSpPr>
            <a:spLocks noGrp="1"/>
          </p:cNvSpPr>
          <p:nvPr>
            <p:ph idx="1"/>
          </p:nvPr>
        </p:nvSpPr>
        <p:spPr>
          <a:xfrm>
            <a:off x="629652" y="2286000"/>
            <a:ext cx="7772400" cy="3581400"/>
          </a:xfrm>
        </p:spPr>
        <p:txBody>
          <a:bodyPr>
            <a:normAutofit/>
          </a:bodyPr>
          <a:lstStyle/>
          <a:p>
            <a:pPr marL="0" indent="0">
              <a:buFont typeface="Arial" panose="020B0604020202020204" pitchFamily="34" charset="0"/>
              <a:buNone/>
              <a:defRPr/>
            </a:pPr>
            <a:endParaRPr lang="en-US" sz="2800" dirty="0" smtClean="0">
              <a:solidFill>
                <a:schemeClr val="accent2"/>
              </a:solidFill>
            </a:endParaRPr>
          </a:p>
          <a:p>
            <a:pPr marL="0" indent="0">
              <a:buFont typeface="Arial" panose="020B0604020202020204" pitchFamily="34" charset="0"/>
              <a:buNone/>
              <a:defRPr/>
            </a:pPr>
            <a:r>
              <a:rPr lang="en-US" sz="2800" dirty="0" smtClean="0"/>
              <a:t>Prisons: Most prisons were filled to overflowing</a:t>
            </a:r>
          </a:p>
          <a:p>
            <a:pPr marL="0" indent="0">
              <a:buFont typeface="Arial" panose="020B0604020202020204" pitchFamily="34" charset="0"/>
              <a:buNone/>
              <a:defRPr/>
            </a:pPr>
            <a:endParaRPr lang="en-US" sz="2800" dirty="0" smtClean="0"/>
          </a:p>
          <a:p>
            <a:pPr marL="0" indent="0">
              <a:buFont typeface="Arial" panose="020B0604020202020204" pitchFamily="34" charset="0"/>
              <a:buNone/>
              <a:defRPr/>
            </a:pPr>
            <a:r>
              <a:rPr lang="en-US" sz="2800" dirty="0" smtClean="0"/>
              <a:t>Mentally Ill:</a:t>
            </a:r>
          </a:p>
          <a:p>
            <a:pPr marL="0" indent="0">
              <a:buFont typeface="Arial" panose="020B0604020202020204" pitchFamily="34" charset="0"/>
              <a:buNone/>
              <a:defRPr/>
            </a:pPr>
            <a:r>
              <a:rPr lang="en-US" sz="2800" dirty="0"/>
              <a:t>Most people who were judged "insane" were locked away in dirty, crowded prison cells. If they misbehaved, they were </a:t>
            </a:r>
            <a:r>
              <a:rPr lang="en-US" sz="2800" dirty="0" smtClean="0"/>
              <a:t>whipped.</a:t>
            </a:r>
            <a:endParaRPr lang="en-US" sz="2800" dirty="0" smtClean="0">
              <a:solidFill>
                <a:schemeClr val="accent2"/>
              </a:solidFill>
            </a:endParaRPr>
          </a:p>
          <a:p>
            <a:pPr>
              <a:defRPr/>
            </a:pPr>
            <a:endParaRPr lang="en-US" dirty="0"/>
          </a:p>
        </p:txBody>
      </p:sp>
    </p:spTree>
    <p:extLst>
      <p:ext uri="{BB962C8B-B14F-4D97-AF65-F5344CB8AC3E}">
        <p14:creationId xmlns:p14="http://schemas.microsoft.com/office/powerpoint/2010/main" val="2600110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143000"/>
            <a:ext cx="8229600" cy="990600"/>
          </a:xfrm>
        </p:spPr>
        <p:txBody>
          <a:bodyPr>
            <a:normAutofit/>
          </a:bodyPr>
          <a:lstStyle/>
          <a:p>
            <a:r>
              <a:rPr lang="en-US" altLang="en-US" dirty="0" smtClean="0">
                <a:latin typeface="BlackChancery" panose="020B0604020202020204"/>
              </a:rPr>
              <a:t>The Solution: Prison and Mental Health Reform</a:t>
            </a:r>
          </a:p>
        </p:txBody>
      </p:sp>
      <p:sp>
        <p:nvSpPr>
          <p:cNvPr id="39939" name="Content Placeholder 2"/>
          <p:cNvSpPr>
            <a:spLocks noGrp="1"/>
          </p:cNvSpPr>
          <p:nvPr>
            <p:ph idx="1"/>
          </p:nvPr>
        </p:nvSpPr>
        <p:spPr>
          <a:xfrm>
            <a:off x="689811" y="2362200"/>
            <a:ext cx="7772400" cy="3581400"/>
          </a:xfrm>
        </p:spPr>
        <p:txBody>
          <a:bodyPr>
            <a:normAutofit/>
          </a:bodyPr>
          <a:lstStyle/>
          <a:p>
            <a:pPr marL="0" indent="0">
              <a:buNone/>
            </a:pPr>
            <a:endParaRPr lang="en-US" altLang="en-US" sz="2400" dirty="0" smtClean="0"/>
          </a:p>
          <a:p>
            <a:r>
              <a:rPr lang="en-US" altLang="en-US" sz="2400" dirty="0" smtClean="0"/>
              <a:t>Dorothea Dix and other reformers believed that the mentally ill needed treatment and care, not punishment. </a:t>
            </a:r>
          </a:p>
          <a:p>
            <a:endParaRPr lang="en-US" altLang="en-US" dirty="0"/>
          </a:p>
          <a:p>
            <a:r>
              <a:rPr lang="en-US" altLang="en-US" sz="2400" dirty="0" smtClean="0"/>
              <a:t>Due to their efforts, many states created special mental hospitals for the mentally ill. </a:t>
            </a:r>
          </a:p>
          <a:p>
            <a:endParaRPr lang="en-US" altLang="en-US" sz="2400" dirty="0"/>
          </a:p>
          <a:p>
            <a:endParaRPr lang="en-US" altLang="en-US" sz="2400" dirty="0" smtClean="0"/>
          </a:p>
        </p:txBody>
      </p:sp>
    </p:spTree>
    <p:extLst>
      <p:ext uri="{BB962C8B-B14F-4D97-AF65-F5344CB8AC3E}">
        <p14:creationId xmlns:p14="http://schemas.microsoft.com/office/powerpoint/2010/main" val="1741532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ext Box 2"/>
          <p:cNvSpPr txBox="1">
            <a:spLocks noChangeArrowheads="1"/>
          </p:cNvSpPr>
          <p:nvPr/>
        </p:nvSpPr>
        <p:spPr bwMode="auto">
          <a:xfrm>
            <a:off x="838200" y="441325"/>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dirty="0">
                <a:solidFill>
                  <a:srgbClr val="FF6600"/>
                </a:solidFill>
                <a:latin typeface="BlackChancery" pitchFamily="2" charset="0"/>
              </a:rPr>
              <a:t>Dorothea Dix Asylum - 1849</a:t>
            </a:r>
          </a:p>
        </p:txBody>
      </p:sp>
      <p:pic>
        <p:nvPicPr>
          <p:cNvPr id="33795" name="Picture 7" descr="Dorothea Dix Lunatic Asylum"/>
          <p:cNvPicPr>
            <a:picLocks noChangeAspect="1" noChangeArrowheads="1"/>
          </p:cNvPicPr>
          <p:nvPr/>
        </p:nvPicPr>
        <p:blipFill>
          <a:blip r:embed="rId3" cstate="print">
            <a:lum bright="-6000" contrast="6000"/>
          </a:blip>
          <a:srcRect/>
          <a:stretch>
            <a:fillRect/>
          </a:stretch>
        </p:blipFill>
        <p:spPr bwMode="auto">
          <a:xfrm>
            <a:off x="838200" y="1790700"/>
            <a:ext cx="7620000" cy="4152900"/>
          </a:xfrm>
          <a:prstGeom prst="rect">
            <a:avLst/>
          </a:prstGeom>
          <a:noFill/>
          <a:ln w="9525">
            <a:solidFill>
              <a:schemeClr val="bg1"/>
            </a:solid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077200" cy="6172200"/>
          </a:xfrm>
        </p:spPr>
        <p:txBody>
          <a:bodyPr/>
          <a:lstStyle/>
          <a:p>
            <a:r>
              <a:rPr lang="en-US" sz="3200" dirty="0" smtClean="0">
                <a:latin typeface="BlackChancery" panose="020B0604020202020204"/>
              </a:rPr>
              <a:t>Dix raised awareness of </a:t>
            </a:r>
            <a:r>
              <a:rPr lang="en-US" sz="3200" u="sng" dirty="0" smtClean="0">
                <a:latin typeface="BlackChancery" panose="020B0604020202020204"/>
              </a:rPr>
              <a:t>cruel</a:t>
            </a:r>
            <a:r>
              <a:rPr lang="en-US" sz="3200" dirty="0" smtClean="0">
                <a:latin typeface="BlackChancery" panose="020B0604020202020204"/>
              </a:rPr>
              <a:t> treatment of the </a:t>
            </a:r>
            <a:r>
              <a:rPr lang="en-US" sz="3200" u="sng" dirty="0" smtClean="0">
                <a:latin typeface="BlackChancery" panose="020B0604020202020204"/>
              </a:rPr>
              <a:t>mentally ill</a:t>
            </a:r>
          </a:p>
          <a:p>
            <a:r>
              <a:rPr lang="en-US" sz="3200" dirty="0" smtClean="0">
                <a:latin typeface="BlackChancery" panose="020B0604020202020204"/>
              </a:rPr>
              <a:t>She helped establish 9 hospitals in the south</a:t>
            </a:r>
          </a:p>
          <a:p>
            <a:endParaRPr lang="en-US" sz="3200" dirty="0" smtClean="0">
              <a:latin typeface="BlackChancery" panose="020B0604020202020204"/>
            </a:endParaRPr>
          </a:p>
          <a:p>
            <a:endParaRPr lang="en-US" dirty="0">
              <a:latin typeface="BlackChancery" panose="020B0604020202020204"/>
            </a:endParaRPr>
          </a:p>
          <a:p>
            <a:endParaRPr lang="en-US" dirty="0" smtClean="0">
              <a:latin typeface="BlackChancery" panose="020B0604020202020204"/>
            </a:endParaRPr>
          </a:p>
          <a:p>
            <a:endParaRPr lang="en-US" sz="2800" dirty="0">
              <a:latin typeface="BlackChancery" panose="020B0604020202020204"/>
            </a:endParaRPr>
          </a:p>
          <a:p>
            <a:endParaRPr lang="en-US" sz="2800" dirty="0" smtClean="0">
              <a:latin typeface="BlackChancery" panose="020B0604020202020204"/>
            </a:endParaRPr>
          </a:p>
          <a:p>
            <a:endParaRPr lang="en-US" sz="2800" dirty="0">
              <a:latin typeface="BlackChancery" panose="020B0604020202020204"/>
            </a:endParaRPr>
          </a:p>
          <a:p>
            <a:r>
              <a:rPr lang="en-US" sz="2800" dirty="0" smtClean="0">
                <a:latin typeface="BlackChancery" panose="020B0604020202020204"/>
              </a:rPr>
              <a:t>Including one here in Raleigh opened in 1856; closed in 2012</a:t>
            </a:r>
          </a:p>
          <a:p>
            <a:endParaRPr lang="en-US" dirty="0">
              <a:latin typeface="BlackChancery" panose="020B0604020202020204"/>
            </a:endParaRPr>
          </a:p>
          <a:p>
            <a:endParaRPr lang="en-US" dirty="0">
              <a:latin typeface="BlackChancery" panose="020B0604020202020204"/>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819400"/>
            <a:ext cx="3352800" cy="250039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2667000"/>
            <a:ext cx="4057274" cy="2759543"/>
          </a:xfrm>
          <a:prstGeom prst="rect">
            <a:avLst/>
          </a:prstGeom>
        </p:spPr>
      </p:pic>
    </p:spTree>
    <p:extLst>
      <p:ext uri="{BB962C8B-B14F-4D97-AF65-F5344CB8AC3E}">
        <p14:creationId xmlns:p14="http://schemas.microsoft.com/office/powerpoint/2010/main" val="42670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990600"/>
          </a:xfrm>
        </p:spPr>
        <p:txBody>
          <a:bodyPr>
            <a:noAutofit/>
          </a:bodyPr>
          <a:lstStyle/>
          <a:p>
            <a:pPr algn="ctr"/>
            <a:r>
              <a:rPr lang="en-US" sz="4400" dirty="0" smtClean="0">
                <a:solidFill>
                  <a:srgbClr val="FF6600"/>
                </a:solidFill>
                <a:latin typeface="BlackChancery" panose="020B0604020202020204"/>
              </a:rPr>
              <a:t>The Second Great Awakening</a:t>
            </a:r>
            <a:br>
              <a:rPr lang="en-US" sz="4400" dirty="0" smtClean="0">
                <a:solidFill>
                  <a:srgbClr val="FF6600"/>
                </a:solidFill>
                <a:latin typeface="BlackChancery" panose="020B0604020202020204"/>
              </a:rPr>
            </a:br>
            <a:r>
              <a:rPr lang="en-US" sz="3200" dirty="0" smtClean="0">
                <a:solidFill>
                  <a:srgbClr val="FF6600"/>
                </a:solidFill>
                <a:latin typeface="BlackChancery" panose="020B0604020202020204"/>
              </a:rPr>
              <a:t>Late 1700’s to early 1800’s</a:t>
            </a:r>
            <a:endParaRPr lang="en-US" sz="3200" dirty="0">
              <a:solidFill>
                <a:srgbClr val="FF6600"/>
              </a:solidFill>
              <a:latin typeface="BlackChancery" panose="020B0604020202020204"/>
            </a:endParaRPr>
          </a:p>
        </p:txBody>
      </p:sp>
      <p:sp>
        <p:nvSpPr>
          <p:cNvPr id="3" name="Content Placeholder 2"/>
          <p:cNvSpPr>
            <a:spLocks noGrp="1"/>
          </p:cNvSpPr>
          <p:nvPr>
            <p:ph idx="1"/>
          </p:nvPr>
        </p:nvSpPr>
        <p:spPr>
          <a:xfrm>
            <a:off x="685800" y="2209800"/>
            <a:ext cx="7772400" cy="4038600"/>
          </a:xfrm>
        </p:spPr>
        <p:txBody>
          <a:bodyPr>
            <a:normAutofit fontScale="92500" lnSpcReduction="20000"/>
          </a:bodyPr>
          <a:lstStyle/>
          <a:p>
            <a:r>
              <a:rPr lang="en-US" sz="3300" dirty="0" smtClean="0"/>
              <a:t>In the 2</a:t>
            </a:r>
            <a:r>
              <a:rPr lang="en-US" sz="3300" baseline="30000" dirty="0" smtClean="0"/>
              <a:t>nd</a:t>
            </a:r>
            <a:r>
              <a:rPr lang="en-US" sz="3300" dirty="0" smtClean="0"/>
              <a:t> Great Awakening the focus on religion shifts to </a:t>
            </a:r>
            <a:r>
              <a:rPr lang="en-US" sz="3300" u="sng" dirty="0" smtClean="0"/>
              <a:t>individuals</a:t>
            </a:r>
            <a:r>
              <a:rPr lang="en-US" sz="3300" dirty="0" smtClean="0"/>
              <a:t>. </a:t>
            </a:r>
          </a:p>
          <a:p>
            <a:endParaRPr lang="en-US" sz="3300" dirty="0"/>
          </a:p>
          <a:p>
            <a:r>
              <a:rPr lang="en-US" sz="3300" dirty="0" smtClean="0"/>
              <a:t>The idea is that </a:t>
            </a:r>
            <a:r>
              <a:rPr lang="en-US" sz="3300" u="sng" dirty="0" smtClean="0"/>
              <a:t>people</a:t>
            </a:r>
            <a:r>
              <a:rPr lang="en-US" sz="3300" dirty="0" smtClean="0"/>
              <a:t> determined their own </a:t>
            </a:r>
            <a:r>
              <a:rPr lang="en-US" sz="3300" u="sng" dirty="0" smtClean="0"/>
              <a:t>salvation</a:t>
            </a:r>
            <a:r>
              <a:rPr lang="en-US" sz="3300" dirty="0" smtClean="0"/>
              <a:t> (repent to be forgiven of sin).</a:t>
            </a:r>
          </a:p>
          <a:p>
            <a:endParaRPr lang="en-US" sz="3300" dirty="0"/>
          </a:p>
          <a:p>
            <a:r>
              <a:rPr lang="en-US" sz="3300" dirty="0" smtClean="0"/>
              <a:t>There was extreme faith in what an </a:t>
            </a:r>
            <a:r>
              <a:rPr lang="en-US" sz="3300" u="sng" dirty="0" smtClean="0"/>
              <a:t>individual</a:t>
            </a:r>
            <a:r>
              <a:rPr lang="en-US" sz="3300" dirty="0" smtClean="0"/>
              <a:t> can do</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055" y="381000"/>
            <a:ext cx="4619625" cy="5638800"/>
          </a:xfrm>
        </p:spPr>
      </p:pic>
      <p:pic>
        <p:nvPicPr>
          <p:cNvPr id="3789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905000"/>
            <a:ext cx="4657725"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05388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1066800"/>
          </a:xfrm>
        </p:spPr>
        <p:txBody>
          <a:bodyPr/>
          <a:lstStyle/>
          <a:p>
            <a:r>
              <a:rPr lang="en-US" dirty="0" smtClean="0">
                <a:latin typeface="BlackChancery" panose="020B0604020202020204"/>
              </a:rPr>
              <a:t>Women’s Movement</a:t>
            </a:r>
            <a:endParaRPr lang="en-US" dirty="0">
              <a:latin typeface="BlackChancery" panose="020B0604020202020204"/>
            </a:endParaRPr>
          </a:p>
        </p:txBody>
      </p:sp>
      <p:sp>
        <p:nvSpPr>
          <p:cNvPr id="3" name="Content Placeholder 2"/>
          <p:cNvSpPr>
            <a:spLocks noGrp="1"/>
          </p:cNvSpPr>
          <p:nvPr>
            <p:ph idx="1"/>
          </p:nvPr>
        </p:nvSpPr>
        <p:spPr>
          <a:xfrm>
            <a:off x="381000" y="3352800"/>
            <a:ext cx="8458200" cy="5181600"/>
          </a:xfrm>
        </p:spPr>
        <p:txBody>
          <a:bodyPr/>
          <a:lstStyle/>
          <a:p>
            <a:r>
              <a:rPr lang="en-US" sz="2800" dirty="0" smtClean="0">
                <a:latin typeface="Calibri" panose="020F0502020204030204" pitchFamily="34" charset="0"/>
              </a:rPr>
              <a:t>Led by Elizabeth Cady </a:t>
            </a:r>
            <a:r>
              <a:rPr lang="en-US" sz="2800" u="sng" dirty="0" smtClean="0">
                <a:latin typeface="Calibri" panose="020F0502020204030204" pitchFamily="34" charset="0"/>
              </a:rPr>
              <a:t>Stanton</a:t>
            </a:r>
            <a:r>
              <a:rPr lang="en-US" sz="2800" dirty="0" smtClean="0">
                <a:latin typeface="Calibri" panose="020F0502020204030204" pitchFamily="34" charset="0"/>
              </a:rPr>
              <a:t> and </a:t>
            </a:r>
            <a:r>
              <a:rPr lang="en-US" sz="2800" dirty="0" err="1" smtClean="0">
                <a:latin typeface="Calibri" panose="020F0502020204030204" pitchFamily="34" charset="0"/>
              </a:rPr>
              <a:t>Lucretia</a:t>
            </a:r>
            <a:r>
              <a:rPr lang="en-US" sz="2800" dirty="0" smtClean="0">
                <a:latin typeface="Calibri" panose="020F0502020204030204" pitchFamily="34" charset="0"/>
              </a:rPr>
              <a:t> </a:t>
            </a:r>
            <a:r>
              <a:rPr lang="en-US" sz="2800" u="sng" dirty="0" smtClean="0">
                <a:latin typeface="Calibri" panose="020F0502020204030204" pitchFamily="34" charset="0"/>
              </a:rPr>
              <a:t>Mott</a:t>
            </a:r>
          </a:p>
          <a:p>
            <a:r>
              <a:rPr lang="en-US" sz="2800" dirty="0" smtClean="0">
                <a:latin typeface="Calibri" panose="020F0502020204030204" pitchFamily="34" charset="0"/>
              </a:rPr>
              <a:t>Women wanted to move away from </a:t>
            </a:r>
            <a:r>
              <a:rPr lang="en-US" sz="2800" u="sng" dirty="0" smtClean="0">
                <a:latin typeface="Calibri" panose="020F0502020204030204" pitchFamily="34" charset="0"/>
              </a:rPr>
              <a:t>the cult of domesticity </a:t>
            </a:r>
          </a:p>
          <a:p>
            <a:endParaRPr lang="en-US" sz="2800" dirty="0" smtClean="0">
              <a:latin typeface="BlackChancery" panose="020B0604020202020204"/>
            </a:endParaRPr>
          </a:p>
          <a:p>
            <a:r>
              <a:rPr lang="en-US" sz="2800" dirty="0">
                <a:latin typeface="Calibri" panose="020F0502020204030204" pitchFamily="34" charset="0"/>
              </a:rPr>
              <a:t>A meeting was held in Seneca Falls NY in 1848 (called the </a:t>
            </a:r>
            <a:r>
              <a:rPr lang="en-US" sz="2800" u="sng" dirty="0">
                <a:latin typeface="Calibri" panose="020F0502020204030204" pitchFamily="34" charset="0"/>
              </a:rPr>
              <a:t>Seneca Falls Convention</a:t>
            </a:r>
            <a:r>
              <a:rPr lang="en-US" sz="2800" dirty="0">
                <a:latin typeface="Calibri" panose="020F0502020204030204" pitchFamily="34" charset="0"/>
              </a:rPr>
              <a:t>) to discuss women’s access to </a:t>
            </a:r>
            <a:r>
              <a:rPr lang="en-US" sz="2800" u="sng" dirty="0">
                <a:latin typeface="Calibri" panose="020F0502020204030204" pitchFamily="34" charset="0"/>
              </a:rPr>
              <a:t>rights such as voting, education, health care</a:t>
            </a:r>
          </a:p>
          <a:p>
            <a:endParaRPr lang="en-US" b="1" dirty="0">
              <a:latin typeface="BlackChancery" panose="020B0604020202020204"/>
            </a:endParaRPr>
          </a:p>
        </p:txBody>
      </p:sp>
      <p:pic>
        <p:nvPicPr>
          <p:cNvPr id="4" name="Picture 3"/>
          <p:cNvPicPr>
            <a:picLocks noChangeAspect="1"/>
          </p:cNvPicPr>
          <p:nvPr/>
        </p:nvPicPr>
        <p:blipFill>
          <a:blip r:embed="rId3"/>
          <a:stretch>
            <a:fillRect/>
          </a:stretch>
        </p:blipFill>
        <p:spPr>
          <a:xfrm>
            <a:off x="533400" y="1295400"/>
            <a:ext cx="3365500" cy="1888801"/>
          </a:xfrm>
          <a:prstGeom prst="rect">
            <a:avLst/>
          </a:prstGeom>
        </p:spPr>
      </p:pic>
      <p:pic>
        <p:nvPicPr>
          <p:cNvPr id="5" name="Picture 4"/>
          <p:cNvPicPr>
            <a:picLocks noChangeAspect="1"/>
          </p:cNvPicPr>
          <p:nvPr/>
        </p:nvPicPr>
        <p:blipFill>
          <a:blip r:embed="rId4"/>
          <a:stretch>
            <a:fillRect/>
          </a:stretch>
        </p:blipFill>
        <p:spPr>
          <a:xfrm>
            <a:off x="4191001" y="1277982"/>
            <a:ext cx="3886200" cy="1998617"/>
          </a:xfrm>
          <a:prstGeom prst="rect">
            <a:avLst/>
          </a:prstGeom>
        </p:spPr>
      </p:pic>
    </p:spTree>
    <p:extLst>
      <p:ext uri="{BB962C8B-B14F-4D97-AF65-F5344CB8AC3E}">
        <p14:creationId xmlns:p14="http://schemas.microsoft.com/office/powerpoint/2010/main" val="301674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381000"/>
            <a:ext cx="9144000" cy="1066800"/>
          </a:xfrm>
        </p:spPr>
        <p:txBody>
          <a:bodyPr>
            <a:normAutofit/>
          </a:bodyPr>
          <a:lstStyle/>
          <a:p>
            <a:r>
              <a:rPr lang="en-US" altLang="en-US" sz="4300" i="1" u="sng" dirty="0" smtClean="0">
                <a:latin typeface="BlackChancery" panose="020B0604020202020204"/>
              </a:rPr>
              <a:t>The Problem</a:t>
            </a:r>
            <a:r>
              <a:rPr lang="en-US" altLang="en-US" sz="4300" dirty="0" smtClean="0">
                <a:latin typeface="BlackChancery" panose="020B0604020202020204"/>
              </a:rPr>
              <a:t>: Women Have Few Rights</a:t>
            </a:r>
          </a:p>
        </p:txBody>
      </p:sp>
      <p:sp>
        <p:nvSpPr>
          <p:cNvPr id="25603" name="Rectangle 3"/>
          <p:cNvSpPr>
            <a:spLocks noGrp="1" noChangeArrowheads="1"/>
          </p:cNvSpPr>
          <p:nvPr>
            <p:ph idx="1"/>
          </p:nvPr>
        </p:nvSpPr>
        <p:spPr>
          <a:xfrm>
            <a:off x="44116" y="1524000"/>
            <a:ext cx="9144000" cy="5791200"/>
          </a:xfrm>
        </p:spPr>
        <p:txBody>
          <a:bodyPr/>
          <a:lstStyle/>
          <a:p>
            <a:pPr>
              <a:lnSpc>
                <a:spcPct val="90000"/>
              </a:lnSpc>
            </a:pPr>
            <a:r>
              <a:rPr lang="en-US" altLang="en-US" sz="3200" dirty="0" smtClean="0"/>
              <a:t>By 1800, women’s rights were limited by the </a:t>
            </a:r>
            <a:r>
              <a:rPr lang="en-US" altLang="en-US" sz="3200" b="1" u="sng" dirty="0" smtClean="0"/>
              <a:t>Cult of Domesticity</a:t>
            </a:r>
            <a:r>
              <a:rPr lang="en-US" altLang="en-US" sz="3200" dirty="0" smtClean="0"/>
              <a:t>:</a:t>
            </a:r>
          </a:p>
          <a:p>
            <a:pPr>
              <a:lnSpc>
                <a:spcPct val="90000"/>
              </a:lnSpc>
            </a:pPr>
            <a:endParaRPr lang="en-US" altLang="en-US" sz="2800" dirty="0" smtClean="0"/>
          </a:p>
          <a:p>
            <a:pPr lvl="1">
              <a:lnSpc>
                <a:spcPct val="90000"/>
              </a:lnSpc>
            </a:pPr>
            <a:r>
              <a:rPr lang="en-US" altLang="en-US" sz="2800" dirty="0" smtClean="0"/>
              <a:t>Women were expected to oversee the family &amp; home while their husbands worked to provide money</a:t>
            </a:r>
          </a:p>
          <a:p>
            <a:pPr lvl="1">
              <a:lnSpc>
                <a:spcPct val="90000"/>
              </a:lnSpc>
            </a:pPr>
            <a:endParaRPr lang="en-US" altLang="en-US" sz="2800" dirty="0" smtClean="0"/>
          </a:p>
          <a:p>
            <a:pPr lvl="1">
              <a:lnSpc>
                <a:spcPct val="90000"/>
              </a:lnSpc>
            </a:pPr>
            <a:r>
              <a:rPr lang="en-US" altLang="en-US" sz="2800" dirty="0" smtClean="0"/>
              <a:t>Married women had no property rights &amp; could not file for divorce </a:t>
            </a:r>
          </a:p>
          <a:p>
            <a:pPr lvl="1">
              <a:lnSpc>
                <a:spcPct val="90000"/>
              </a:lnSpc>
            </a:pPr>
            <a:endParaRPr lang="en-US" altLang="en-US" sz="2800" dirty="0" smtClean="0"/>
          </a:p>
          <a:p>
            <a:pPr lvl="1">
              <a:lnSpc>
                <a:spcPct val="90000"/>
              </a:lnSpc>
            </a:pPr>
            <a:r>
              <a:rPr lang="en-US" altLang="en-US" sz="2800" dirty="0" smtClean="0"/>
              <a:t>Women could not vote, run for political office, or sue in court</a:t>
            </a:r>
          </a:p>
        </p:txBody>
      </p:sp>
    </p:spTree>
    <p:extLst>
      <p:ext uri="{BB962C8B-B14F-4D97-AF65-F5344CB8AC3E}">
        <p14:creationId xmlns:p14="http://schemas.microsoft.com/office/powerpoint/2010/main" val="2054237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457200"/>
            <a:ext cx="9144000" cy="990600"/>
          </a:xfrm>
        </p:spPr>
        <p:txBody>
          <a:bodyPr/>
          <a:lstStyle/>
          <a:p>
            <a:r>
              <a:rPr lang="en-US" altLang="en-US" i="1" u="sng" dirty="0" smtClean="0">
                <a:latin typeface="BlackChancery" panose="020B0604020202020204"/>
              </a:rPr>
              <a:t>The Solution</a:t>
            </a:r>
            <a:r>
              <a:rPr lang="en-US" altLang="en-US" dirty="0" smtClean="0">
                <a:latin typeface="BlackChancery" panose="020B0604020202020204"/>
              </a:rPr>
              <a:t>: Seneca Falls Convention</a:t>
            </a:r>
          </a:p>
        </p:txBody>
      </p:sp>
      <p:sp>
        <p:nvSpPr>
          <p:cNvPr id="28675" name="Rectangle 3"/>
          <p:cNvSpPr>
            <a:spLocks noGrp="1" noChangeArrowheads="1"/>
          </p:cNvSpPr>
          <p:nvPr>
            <p:ph idx="1"/>
          </p:nvPr>
        </p:nvSpPr>
        <p:spPr>
          <a:xfrm>
            <a:off x="76200" y="1447800"/>
            <a:ext cx="9144000" cy="5943600"/>
          </a:xfrm>
        </p:spPr>
        <p:txBody>
          <a:bodyPr>
            <a:normAutofit/>
          </a:bodyPr>
          <a:lstStyle/>
          <a:p>
            <a:pPr>
              <a:lnSpc>
                <a:spcPct val="90000"/>
              </a:lnSpc>
            </a:pPr>
            <a:r>
              <a:rPr lang="en-US" altLang="en-US" sz="2800" dirty="0" smtClean="0"/>
              <a:t>Women’s activism in other reforms led them to demand women’s rights:</a:t>
            </a:r>
          </a:p>
          <a:p>
            <a:pPr>
              <a:lnSpc>
                <a:spcPct val="90000"/>
              </a:lnSpc>
            </a:pPr>
            <a:endParaRPr lang="en-US" altLang="en-US" sz="2800" dirty="0" smtClean="0"/>
          </a:p>
          <a:p>
            <a:pPr lvl="1">
              <a:lnSpc>
                <a:spcPct val="90000"/>
              </a:lnSpc>
            </a:pPr>
            <a:r>
              <a:rPr lang="en-US" altLang="en-US" sz="2800" dirty="0" smtClean="0"/>
              <a:t>In 1848, </a:t>
            </a:r>
            <a:r>
              <a:rPr lang="en-US" altLang="en-US" sz="2800" u="sng" dirty="0" smtClean="0"/>
              <a:t>Elizabeth Cady Stanton</a:t>
            </a:r>
            <a:r>
              <a:rPr lang="en-US" altLang="en-US" sz="2800" dirty="0" smtClean="0"/>
              <a:t> helped organize the </a:t>
            </a:r>
            <a:r>
              <a:rPr lang="en-US" altLang="en-US" sz="2800" b="1" u="sng" dirty="0" smtClean="0"/>
              <a:t>Seneca Falls Convention</a:t>
            </a:r>
            <a:r>
              <a:rPr lang="en-US" altLang="en-US" sz="2800" dirty="0" smtClean="0"/>
              <a:t> &amp; proclaimed that </a:t>
            </a:r>
            <a:br>
              <a:rPr lang="en-US" altLang="en-US" sz="2800" dirty="0" smtClean="0"/>
            </a:br>
            <a:r>
              <a:rPr lang="en-US" altLang="en-US" sz="2800" dirty="0" smtClean="0"/>
              <a:t>“all men &amp; women are created equal” (in the </a:t>
            </a:r>
            <a:r>
              <a:rPr lang="en-US" altLang="en-US" sz="2800" i="1" u="sng" dirty="0" smtClean="0"/>
              <a:t>Declaration of Sentiments</a:t>
            </a:r>
            <a:r>
              <a:rPr lang="en-US" altLang="en-US" sz="2800" dirty="0" smtClean="0"/>
              <a:t>)</a:t>
            </a:r>
          </a:p>
          <a:p>
            <a:pPr lvl="1">
              <a:lnSpc>
                <a:spcPct val="90000"/>
              </a:lnSpc>
            </a:pPr>
            <a:endParaRPr lang="en-US" altLang="en-US" sz="2800" dirty="0" smtClean="0"/>
          </a:p>
          <a:p>
            <a:pPr lvl="1">
              <a:lnSpc>
                <a:spcPct val="90000"/>
              </a:lnSpc>
            </a:pPr>
            <a:r>
              <a:rPr lang="en-US" altLang="en-US" sz="2800" dirty="0" smtClean="0"/>
              <a:t>They demanded the right to vote</a:t>
            </a:r>
          </a:p>
          <a:p>
            <a:pPr lvl="1">
              <a:lnSpc>
                <a:spcPct val="90000"/>
              </a:lnSpc>
            </a:pPr>
            <a:endParaRPr lang="en-US" altLang="en-US" sz="2800" dirty="0" smtClean="0"/>
          </a:p>
          <a:p>
            <a:pPr lvl="1">
              <a:lnSpc>
                <a:spcPct val="90000"/>
              </a:lnSpc>
            </a:pPr>
            <a:r>
              <a:rPr lang="en-US" altLang="en-US" sz="2800" dirty="0" smtClean="0"/>
              <a:t>Women did not gain this right until the 19</a:t>
            </a:r>
            <a:r>
              <a:rPr lang="en-US" altLang="en-US" sz="2800" baseline="30000" dirty="0" smtClean="0"/>
              <a:t>th</a:t>
            </a:r>
            <a:r>
              <a:rPr lang="en-US" altLang="en-US" sz="2800" dirty="0" smtClean="0"/>
              <a:t> Amendment in 1920  </a:t>
            </a:r>
          </a:p>
        </p:txBody>
      </p:sp>
    </p:spTree>
    <p:extLst>
      <p:ext uri="{BB962C8B-B14F-4D97-AF65-F5344CB8AC3E}">
        <p14:creationId xmlns:p14="http://schemas.microsoft.com/office/powerpoint/2010/main" val="4180309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152400"/>
            <a:ext cx="8610600" cy="6858000"/>
          </a:xfrm>
        </p:spPr>
        <p:txBody>
          <a:bodyPr/>
          <a:lstStyle/>
          <a:p>
            <a:pPr marL="179388">
              <a:lnSpc>
                <a:spcPct val="90000"/>
              </a:lnSpc>
              <a:spcBef>
                <a:spcPct val="10000"/>
              </a:spcBef>
              <a:tabLst>
                <a:tab pos="8747125" algn="l"/>
              </a:tabLst>
            </a:pPr>
            <a:r>
              <a:rPr lang="en-US" altLang="en-US" sz="4600" dirty="0" smtClean="0">
                <a:solidFill>
                  <a:schemeClr val="tx1"/>
                </a:solidFill>
                <a:latin typeface="Calibri" panose="020F0502020204030204" pitchFamily="34" charset="0"/>
              </a:rPr>
              <a:t>“Men and women were CREATED EQUAL; they are both moral and accountable beings, and whatever is right for a man to do, is right for a woman to do. What then can woman do for the slave, when she herself is under the feet of man and shamed into silence.”</a:t>
            </a:r>
            <a:br>
              <a:rPr lang="en-US" altLang="en-US" sz="4600" dirty="0" smtClean="0">
                <a:solidFill>
                  <a:schemeClr val="tx1"/>
                </a:solidFill>
                <a:latin typeface="Calibri" panose="020F0502020204030204" pitchFamily="34" charset="0"/>
              </a:rPr>
            </a:br>
            <a:r>
              <a:rPr lang="en-US" altLang="en-US" dirty="0" smtClean="0">
                <a:solidFill>
                  <a:srgbClr val="FF6600"/>
                </a:solidFill>
              </a:rPr>
              <a:t> </a:t>
            </a:r>
            <a:r>
              <a:rPr lang="en-US" altLang="en-US" sz="1000" dirty="0" smtClean="0">
                <a:solidFill>
                  <a:srgbClr val="FF6600"/>
                </a:solidFill>
              </a:rPr>
              <a:t/>
            </a:r>
            <a:br>
              <a:rPr lang="en-US" altLang="en-US" sz="1000" dirty="0" smtClean="0">
                <a:solidFill>
                  <a:srgbClr val="FF6600"/>
                </a:solidFill>
              </a:rPr>
            </a:br>
            <a:r>
              <a:rPr lang="en-US" altLang="en-US" dirty="0" smtClean="0">
                <a:solidFill>
                  <a:srgbClr val="FF6600"/>
                </a:solidFill>
                <a:latin typeface="Calibri" panose="020F0502020204030204" pitchFamily="34" charset="0"/>
              </a:rPr>
              <a:t>—Sarah &amp; Angelina </a:t>
            </a:r>
            <a:r>
              <a:rPr lang="en-US" altLang="en-US" dirty="0" err="1" smtClean="0">
                <a:solidFill>
                  <a:srgbClr val="FF6600"/>
                </a:solidFill>
                <a:latin typeface="Calibri" panose="020F0502020204030204" pitchFamily="34" charset="0"/>
              </a:rPr>
              <a:t>Grimké</a:t>
            </a:r>
            <a:r>
              <a:rPr lang="en-US" altLang="en-US" dirty="0" smtClean="0">
                <a:solidFill>
                  <a:srgbClr val="FF6600"/>
                </a:solidFill>
                <a:latin typeface="Calibri" panose="020F0502020204030204" pitchFamily="34" charset="0"/>
              </a:rPr>
              <a:t>, 1840</a:t>
            </a:r>
            <a:r>
              <a:rPr lang="en-US" altLang="en-US" dirty="0" smtClean="0">
                <a:solidFill>
                  <a:srgbClr val="FF6600"/>
                </a:solidFill>
              </a:rPr>
              <a:t> </a:t>
            </a:r>
          </a:p>
        </p:txBody>
      </p:sp>
    </p:spTree>
    <p:extLst>
      <p:ext uri="{BB962C8B-B14F-4D97-AF65-F5344CB8AC3E}">
        <p14:creationId xmlns:p14="http://schemas.microsoft.com/office/powerpoint/2010/main" val="536794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457200" y="776287"/>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dirty="0" smtClean="0">
                <a:solidFill>
                  <a:srgbClr val="FF6600"/>
                </a:solidFill>
                <a:latin typeface="BlackChancery" pitchFamily="2" charset="0"/>
              </a:rPr>
              <a:t>Abolitionist </a:t>
            </a:r>
            <a:r>
              <a:rPr lang="en-US" sz="4800" dirty="0">
                <a:solidFill>
                  <a:srgbClr val="FF6600"/>
                </a:solidFill>
                <a:latin typeface="BlackChancery" pitchFamily="2" charset="0"/>
              </a:rPr>
              <a:t>Movement</a:t>
            </a:r>
          </a:p>
        </p:txBody>
      </p:sp>
      <p:sp>
        <p:nvSpPr>
          <p:cNvPr id="7" name="Content Placeholder 6"/>
          <p:cNvSpPr>
            <a:spLocks noGrp="1"/>
          </p:cNvSpPr>
          <p:nvPr>
            <p:ph idx="1"/>
          </p:nvPr>
        </p:nvSpPr>
        <p:spPr>
          <a:xfrm>
            <a:off x="685800" y="1981200"/>
            <a:ext cx="7772400" cy="4114800"/>
          </a:xfrm>
        </p:spPr>
        <p:txBody>
          <a:bodyPr>
            <a:noAutofit/>
          </a:bodyPr>
          <a:lstStyle/>
          <a:p>
            <a:pPr marL="0" indent="0">
              <a:buNone/>
            </a:pPr>
            <a:r>
              <a:rPr lang="en-US" sz="3600" u="sng" dirty="0" smtClean="0"/>
              <a:t>A variety of approaches</a:t>
            </a:r>
            <a:r>
              <a:rPr lang="en-US" sz="3600" dirty="0" smtClean="0"/>
              <a:t>:</a:t>
            </a:r>
          </a:p>
          <a:p>
            <a:r>
              <a:rPr lang="en-US" sz="2800" dirty="0" smtClean="0"/>
              <a:t>Some favor non-violence – William Lloyd Garrison, Frederick Douglass</a:t>
            </a:r>
          </a:p>
          <a:p>
            <a:endParaRPr lang="en-US" sz="2800" dirty="0" smtClean="0"/>
          </a:p>
          <a:p>
            <a:r>
              <a:rPr lang="en-US" sz="2800" dirty="0"/>
              <a:t>O</a:t>
            </a:r>
            <a:r>
              <a:rPr lang="en-US" sz="2800" dirty="0" smtClean="0"/>
              <a:t>thers had no problem with violence – Nat Turner, David Walker</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609600"/>
            <a:ext cx="8915400" cy="1143000"/>
          </a:xfrm>
        </p:spPr>
        <p:txBody>
          <a:bodyPr/>
          <a:lstStyle/>
          <a:p>
            <a:r>
              <a:rPr lang="en-US" altLang="en-US" i="1" u="sng" dirty="0" smtClean="0">
                <a:latin typeface="BlackChancery" panose="020B0604020202020204"/>
              </a:rPr>
              <a:t>The Problem</a:t>
            </a:r>
            <a:r>
              <a:rPr lang="en-US" altLang="en-US" dirty="0" smtClean="0">
                <a:latin typeface="BlackChancery" panose="020B0604020202020204"/>
              </a:rPr>
              <a:t>: Slavery </a:t>
            </a:r>
          </a:p>
        </p:txBody>
      </p:sp>
      <p:sp>
        <p:nvSpPr>
          <p:cNvPr id="20483" name="Rectangle 3"/>
          <p:cNvSpPr>
            <a:spLocks noGrp="1" noChangeArrowheads="1"/>
          </p:cNvSpPr>
          <p:nvPr>
            <p:ph idx="1"/>
          </p:nvPr>
        </p:nvSpPr>
        <p:spPr>
          <a:xfrm>
            <a:off x="32084" y="1981200"/>
            <a:ext cx="9144000" cy="5943600"/>
          </a:xfrm>
        </p:spPr>
        <p:txBody>
          <a:bodyPr>
            <a:normAutofit/>
          </a:bodyPr>
          <a:lstStyle/>
          <a:p>
            <a:pPr>
              <a:lnSpc>
                <a:spcPct val="90000"/>
              </a:lnSpc>
            </a:pPr>
            <a:r>
              <a:rPr lang="en-US" altLang="en-US" sz="2800" dirty="0" smtClean="0"/>
              <a:t>From 1810 to 1830, “King Cotton” led to a huge growth in the slave population.</a:t>
            </a:r>
          </a:p>
          <a:p>
            <a:pPr>
              <a:lnSpc>
                <a:spcPct val="90000"/>
              </a:lnSpc>
            </a:pPr>
            <a:endParaRPr lang="en-US" altLang="en-US" sz="2800" dirty="0" smtClean="0"/>
          </a:p>
          <a:p>
            <a:pPr>
              <a:lnSpc>
                <a:spcPct val="90000"/>
              </a:lnSpc>
            </a:pPr>
            <a:r>
              <a:rPr lang="en-US" altLang="en-US" sz="2800" dirty="0" smtClean="0"/>
              <a:t>By the 1830s, Northerners began to view slavery as immoral:</a:t>
            </a:r>
            <a:br>
              <a:rPr lang="en-US" altLang="en-US" sz="2800" dirty="0" smtClean="0"/>
            </a:br>
            <a:endParaRPr lang="en-US" altLang="en-US" sz="2800" dirty="0" smtClean="0"/>
          </a:p>
          <a:p>
            <a:pPr lvl="1">
              <a:lnSpc>
                <a:spcPct val="90000"/>
              </a:lnSpc>
            </a:pPr>
            <a:r>
              <a:rPr lang="en-US" altLang="en-US" sz="2800" dirty="0" smtClean="0"/>
              <a:t>All Northern states abolished slavery</a:t>
            </a:r>
          </a:p>
          <a:p>
            <a:pPr lvl="1">
              <a:lnSpc>
                <a:spcPct val="90000"/>
              </a:lnSpc>
            </a:pPr>
            <a:r>
              <a:rPr lang="en-US" altLang="en-US" sz="2800" dirty="0" smtClean="0"/>
              <a:t>Slave rebellions &amp; escaping to freedom through the </a:t>
            </a:r>
            <a:r>
              <a:rPr lang="en-US" altLang="en-US" sz="2800" b="1" u="sng" dirty="0" smtClean="0"/>
              <a:t>Underground Railroad</a:t>
            </a:r>
            <a:r>
              <a:rPr lang="en-US" altLang="en-US" sz="2800" dirty="0" smtClean="0"/>
              <a:t> became more common</a:t>
            </a:r>
          </a:p>
        </p:txBody>
      </p:sp>
    </p:spTree>
    <p:extLst>
      <p:ext uri="{BB962C8B-B14F-4D97-AF65-F5344CB8AC3E}">
        <p14:creationId xmlns:p14="http://schemas.microsoft.com/office/powerpoint/2010/main" val="1640277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 Gordon, an American Sla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4686300" cy="62484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1507" name="Picture 8" descr="Photo of SLAVERY: ABOLITION, 1835. &#10;Am I Not a Man and a Brother?: American typefounder's cut, first used to illustrate John Greenleaf Whittier's 1835 broadside edition of the poem 'My Countrymen in Chains!'"/>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722813" y="990600"/>
            <a:ext cx="4421187" cy="510698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58145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8337" y="381000"/>
            <a:ext cx="8915400" cy="1143000"/>
          </a:xfrm>
        </p:spPr>
        <p:txBody>
          <a:bodyPr/>
          <a:lstStyle/>
          <a:p>
            <a:r>
              <a:rPr lang="en-US" altLang="en-US" i="1" u="sng" dirty="0" smtClean="0">
                <a:latin typeface="BlackChancery" panose="020B0604020202020204"/>
              </a:rPr>
              <a:t>The Solution</a:t>
            </a:r>
            <a:r>
              <a:rPr lang="en-US" altLang="en-US" dirty="0" smtClean="0">
                <a:latin typeface="BlackChancery" panose="020B0604020202020204"/>
              </a:rPr>
              <a:t>: Abolition</a:t>
            </a:r>
          </a:p>
        </p:txBody>
      </p:sp>
      <p:sp>
        <p:nvSpPr>
          <p:cNvPr id="22531" name="Rectangle 3"/>
          <p:cNvSpPr>
            <a:spLocks noGrp="1" noChangeArrowheads="1"/>
          </p:cNvSpPr>
          <p:nvPr>
            <p:ph idx="1"/>
          </p:nvPr>
        </p:nvSpPr>
        <p:spPr>
          <a:xfrm>
            <a:off x="152400" y="1828800"/>
            <a:ext cx="9144000" cy="5867400"/>
          </a:xfrm>
        </p:spPr>
        <p:txBody>
          <a:bodyPr>
            <a:normAutofit/>
          </a:bodyPr>
          <a:lstStyle/>
          <a:p>
            <a:pPr>
              <a:lnSpc>
                <a:spcPct val="90000"/>
              </a:lnSpc>
              <a:spcBef>
                <a:spcPct val="15000"/>
              </a:spcBef>
            </a:pPr>
            <a:r>
              <a:rPr lang="en-US" altLang="en-US" sz="2800" dirty="0" smtClean="0"/>
              <a:t>In the 1830s, </a:t>
            </a:r>
            <a:r>
              <a:rPr lang="en-US" altLang="en-US" sz="2800" b="1" u="sng" dirty="0" smtClean="0"/>
              <a:t>abolitionism</a:t>
            </a:r>
            <a:r>
              <a:rPr lang="en-US" altLang="en-US" sz="2800" dirty="0" smtClean="0"/>
              <a:t> (desire to </a:t>
            </a:r>
            <a:r>
              <a:rPr lang="en-US" altLang="en-US" sz="2800" u="sng" dirty="0" smtClean="0"/>
              <a:t>emancipate</a:t>
            </a:r>
            <a:r>
              <a:rPr lang="en-US" altLang="en-US" sz="2800" dirty="0" smtClean="0"/>
              <a:t> all slaves) grew radical:</a:t>
            </a:r>
            <a:br>
              <a:rPr lang="en-US" altLang="en-US" sz="2800" dirty="0" smtClean="0"/>
            </a:br>
            <a:endParaRPr lang="en-US" altLang="en-US" sz="2800" dirty="0" smtClean="0"/>
          </a:p>
          <a:p>
            <a:pPr lvl="1">
              <a:lnSpc>
                <a:spcPct val="90000"/>
              </a:lnSpc>
              <a:spcBef>
                <a:spcPct val="15000"/>
              </a:spcBef>
            </a:pPr>
            <a:r>
              <a:rPr lang="en-US" altLang="en-US" sz="2800" u="sng" dirty="0" smtClean="0"/>
              <a:t>William Lloyd Garrison</a:t>
            </a:r>
            <a:r>
              <a:rPr lang="en-US" altLang="en-US" sz="2800" dirty="0" smtClean="0"/>
              <a:t> created </a:t>
            </a:r>
            <a:r>
              <a:rPr lang="en-US" altLang="en-US" sz="2800" i="1" dirty="0" smtClean="0"/>
              <a:t>The Liberator</a:t>
            </a:r>
            <a:r>
              <a:rPr lang="en-US" altLang="en-US" sz="2800" dirty="0" smtClean="0"/>
              <a:t> newspaper &amp; demanded the immediate end to slavery without payment to slave masters</a:t>
            </a:r>
            <a:br>
              <a:rPr lang="en-US" altLang="en-US" sz="2800" dirty="0" smtClean="0"/>
            </a:br>
            <a:endParaRPr lang="en-US" altLang="en-US" sz="2800" dirty="0" smtClean="0"/>
          </a:p>
          <a:p>
            <a:pPr lvl="1">
              <a:lnSpc>
                <a:spcPct val="90000"/>
              </a:lnSpc>
              <a:spcBef>
                <a:spcPct val="15000"/>
              </a:spcBef>
            </a:pPr>
            <a:r>
              <a:rPr lang="en-US" altLang="en-US" sz="2800" u="sng" dirty="0" smtClean="0"/>
              <a:t>Frederick Douglass</a:t>
            </a:r>
            <a:r>
              <a:rPr lang="en-US" altLang="en-US" sz="2800" dirty="0" smtClean="0"/>
              <a:t> was a runaway slave who was a popular critic of slavery in his </a:t>
            </a:r>
            <a:r>
              <a:rPr lang="en-US" altLang="en-US" sz="2800" i="1" dirty="0" smtClean="0"/>
              <a:t>North</a:t>
            </a:r>
            <a:r>
              <a:rPr lang="en-US" altLang="en-US" sz="2800" dirty="0" smtClean="0"/>
              <a:t> </a:t>
            </a:r>
            <a:r>
              <a:rPr lang="en-US" altLang="en-US" sz="2800" i="1" dirty="0" smtClean="0"/>
              <a:t>Star</a:t>
            </a:r>
            <a:r>
              <a:rPr lang="en-US" altLang="en-US" sz="2800" dirty="0" smtClean="0"/>
              <a:t> newspaper</a:t>
            </a:r>
          </a:p>
          <a:p>
            <a:pPr lvl="1">
              <a:lnSpc>
                <a:spcPct val="90000"/>
              </a:lnSpc>
              <a:spcBef>
                <a:spcPct val="15000"/>
              </a:spcBef>
            </a:pPr>
            <a:endParaRPr lang="en-US" altLang="en-US" sz="2800" dirty="0" smtClean="0"/>
          </a:p>
          <a:p>
            <a:pPr>
              <a:lnSpc>
                <a:spcPct val="90000"/>
              </a:lnSpc>
              <a:spcBef>
                <a:spcPct val="15000"/>
              </a:spcBef>
            </a:pPr>
            <a:r>
              <a:rPr lang="en-US" altLang="en-US" sz="2800" dirty="0" smtClean="0"/>
              <a:t>Abolition divided the North &amp; South </a:t>
            </a:r>
          </a:p>
        </p:txBody>
      </p:sp>
    </p:spTree>
    <p:extLst>
      <p:ext uri="{BB962C8B-B14F-4D97-AF65-F5344CB8AC3E}">
        <p14:creationId xmlns:p14="http://schemas.microsoft.com/office/powerpoint/2010/main" val="640027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Photo of EMANCIPATION PROCLAMATION. &#10;Wood engraving, 1865, after Thomas Nast."/>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381000"/>
            <a:ext cx="91440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800600"/>
            <a:ext cx="17018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5319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533400" y="457200"/>
            <a:ext cx="8305800" cy="1600200"/>
          </a:xfrm>
          <a:prstGeom prst="rect">
            <a:avLst/>
          </a:prstGeom>
          <a:noFill/>
          <a:ln w="9525">
            <a:solidFill>
              <a:schemeClr val="bg1"/>
            </a:solidFill>
            <a:miter lim="800000"/>
            <a:headEnd type="none" w="sm" len="sm"/>
            <a:tailEnd type="none" w="sm" len="sm"/>
          </a:ln>
          <a:effectLst>
            <a:outerShdw dist="35921" dir="2700000" algn="ctr" rotWithShape="0">
              <a:schemeClr val="tx1"/>
            </a:outerShdw>
          </a:effectLst>
        </p:spPr>
        <p:txBody>
          <a:bodyPr wrap="none" anchor="ctr"/>
          <a:lstStyle/>
          <a:p>
            <a:pPr algn="ctr">
              <a:defRPr/>
            </a:pPr>
            <a:r>
              <a:rPr lang="en-US" sz="4000" dirty="0" smtClean="0">
                <a:solidFill>
                  <a:srgbClr val="FF6600"/>
                </a:solidFill>
                <a:effectLst>
                  <a:reflection blurRad="6350" stA="55000" endA="300" endPos="45500" dir="5400000" sy="-100000" algn="bl" rotWithShape="0"/>
                </a:effectLst>
                <a:latin typeface="BlackChancery" pitchFamily="2" charset="0"/>
              </a:rPr>
              <a:t>The Second Great Awakening</a:t>
            </a:r>
          </a:p>
          <a:p>
            <a:pPr algn="ctr">
              <a:defRPr/>
            </a:pPr>
            <a:r>
              <a:rPr lang="en-US" sz="4000" dirty="0" smtClean="0">
                <a:solidFill>
                  <a:srgbClr val="FF6600"/>
                </a:solidFill>
                <a:effectLst>
                  <a:reflection blurRad="6350" stA="55000" endA="300" endPos="45500" dir="5400000" sy="-100000" algn="bl" rotWithShape="0"/>
                </a:effectLst>
                <a:latin typeface="BlackChancery" pitchFamily="2" charset="0"/>
              </a:rPr>
              <a:t>(late 1700’s to early 1800’s)</a:t>
            </a:r>
            <a:endParaRPr lang="en-US" sz="4000" dirty="0">
              <a:solidFill>
                <a:srgbClr val="FF6600"/>
              </a:solidFill>
              <a:effectLst>
                <a:reflection blurRad="6350" stA="55000" endA="300" endPos="45500" dir="5400000" sy="-100000" algn="bl" rotWithShape="0"/>
              </a:effectLst>
              <a:latin typeface="BlackChancery" pitchFamily="2" charset="0"/>
            </a:endParaRPr>
          </a:p>
        </p:txBody>
      </p:sp>
      <p:sp>
        <p:nvSpPr>
          <p:cNvPr id="119820" name="Line 12"/>
          <p:cNvSpPr>
            <a:spLocks noChangeShapeType="1"/>
          </p:cNvSpPr>
          <p:nvPr/>
        </p:nvSpPr>
        <p:spPr bwMode="auto">
          <a:xfrm>
            <a:off x="4572000" y="1828800"/>
            <a:ext cx="0" cy="457200"/>
          </a:xfrm>
          <a:prstGeom prst="line">
            <a:avLst/>
          </a:prstGeom>
          <a:noFill/>
          <a:ln w="28575">
            <a:solidFill>
              <a:schemeClr val="bg1"/>
            </a:solidFill>
            <a:round/>
            <a:headEnd type="none" w="sm" len="sm"/>
            <a:tailEnd type="arrow" w="med" len="med"/>
          </a:ln>
        </p:spPr>
        <p:txBody>
          <a:bodyPr/>
          <a:lstStyle/>
          <a:p>
            <a:endParaRPr lang="en-US" dirty="0"/>
          </a:p>
        </p:txBody>
      </p:sp>
      <p:sp>
        <p:nvSpPr>
          <p:cNvPr id="119822" name="Line 14"/>
          <p:cNvSpPr>
            <a:spLocks noChangeShapeType="1"/>
          </p:cNvSpPr>
          <p:nvPr/>
        </p:nvSpPr>
        <p:spPr bwMode="auto">
          <a:xfrm>
            <a:off x="4572000" y="3048000"/>
            <a:ext cx="0" cy="381000"/>
          </a:xfrm>
          <a:prstGeom prst="line">
            <a:avLst/>
          </a:prstGeom>
          <a:noFill/>
          <a:ln w="28575">
            <a:solidFill>
              <a:schemeClr val="bg1"/>
            </a:solidFill>
            <a:round/>
            <a:headEnd type="none" w="sm" len="sm"/>
            <a:tailEnd type="arrow" w="med" len="med"/>
          </a:ln>
        </p:spPr>
        <p:txBody>
          <a:bodyPr/>
          <a:lstStyle/>
          <a:p>
            <a:endParaRPr lang="en-US" dirty="0"/>
          </a:p>
        </p:txBody>
      </p:sp>
      <p:sp>
        <p:nvSpPr>
          <p:cNvPr id="119823" name="Text Box 15"/>
          <p:cNvSpPr txBox="1">
            <a:spLocks noChangeArrowheads="1"/>
          </p:cNvSpPr>
          <p:nvPr/>
        </p:nvSpPr>
        <p:spPr bwMode="auto">
          <a:xfrm>
            <a:off x="1143000" y="2369403"/>
            <a:ext cx="7162800" cy="830997"/>
          </a:xfrm>
          <a:prstGeom prst="rect">
            <a:avLst/>
          </a:prstGeom>
          <a:noFill/>
          <a:ln w="9525">
            <a:noFill/>
            <a:miter lim="800000"/>
            <a:headEnd type="none" w="sm" len="sm"/>
            <a:tailEnd type="none" w="sm" len="sm"/>
          </a:ln>
        </p:spPr>
        <p:txBody>
          <a:bodyPr wrap="square">
            <a:spAutoFit/>
          </a:bodyPr>
          <a:lstStyle/>
          <a:p>
            <a:pPr algn="ctr">
              <a:spcBef>
                <a:spcPct val="50000"/>
              </a:spcBef>
            </a:pPr>
            <a:r>
              <a:rPr lang="en-US" b="1" dirty="0" smtClean="0">
                <a:latin typeface="Comic Sans MS" pitchFamily="66" charset="0"/>
              </a:rPr>
              <a:t>The Second Great Awakening leads to Social </a:t>
            </a:r>
            <a:r>
              <a:rPr lang="en-US" b="1" dirty="0">
                <a:latin typeface="Comic Sans MS" pitchFamily="66" charset="0"/>
              </a:rPr>
              <a:t>Reforms &amp; Redefining the Ideal of Equality</a:t>
            </a:r>
            <a:endParaRPr lang="en-US" sz="2000" b="1" dirty="0">
              <a:latin typeface="Comic Sans MS" pitchFamily="66" charset="0"/>
            </a:endParaRPr>
          </a:p>
        </p:txBody>
      </p:sp>
      <p:sp>
        <p:nvSpPr>
          <p:cNvPr id="119824" name="Line 16"/>
          <p:cNvSpPr>
            <a:spLocks noChangeShapeType="1"/>
          </p:cNvSpPr>
          <p:nvPr/>
        </p:nvSpPr>
        <p:spPr bwMode="auto">
          <a:xfrm flipH="1">
            <a:off x="1676400" y="4191000"/>
            <a:ext cx="914400" cy="304800"/>
          </a:xfrm>
          <a:prstGeom prst="line">
            <a:avLst/>
          </a:prstGeom>
          <a:noFill/>
          <a:ln w="28575">
            <a:solidFill>
              <a:schemeClr val="bg1"/>
            </a:solidFill>
            <a:round/>
            <a:headEnd type="none" w="sm" len="sm"/>
            <a:tailEnd type="arrow" w="med" len="med"/>
          </a:ln>
        </p:spPr>
        <p:txBody>
          <a:bodyPr/>
          <a:lstStyle/>
          <a:p>
            <a:endParaRPr lang="en-US" dirty="0"/>
          </a:p>
        </p:txBody>
      </p:sp>
      <p:sp>
        <p:nvSpPr>
          <p:cNvPr id="119825" name="Oval 17"/>
          <p:cNvSpPr>
            <a:spLocks noChangeArrowheads="1"/>
          </p:cNvSpPr>
          <p:nvPr/>
        </p:nvSpPr>
        <p:spPr bwMode="auto">
          <a:xfrm>
            <a:off x="609600" y="4191000"/>
            <a:ext cx="1905000" cy="990600"/>
          </a:xfrm>
          <a:prstGeom prst="ellipse">
            <a:avLst/>
          </a:prstGeom>
          <a:solidFill>
            <a:srgbClr val="C9E8FF">
              <a:alpha val="50195"/>
            </a:srgbClr>
          </a:solidFill>
          <a:ln w="9525">
            <a:noFill/>
            <a:round/>
            <a:headEnd type="none" w="sm" len="sm"/>
            <a:tailEnd type="none" w="sm" len="sm"/>
          </a:ln>
          <a:effectLst>
            <a:prstShdw prst="shdw17" dist="17961" dir="2700000">
              <a:srgbClr val="798B99"/>
            </a:prstShdw>
          </a:effectLst>
        </p:spPr>
        <p:txBody>
          <a:bodyPr wrap="none" anchor="ctr"/>
          <a:lstStyle/>
          <a:p>
            <a:endParaRPr lang="en-US" dirty="0"/>
          </a:p>
        </p:txBody>
      </p:sp>
      <p:sp>
        <p:nvSpPr>
          <p:cNvPr id="119826" name="Text Box 18"/>
          <p:cNvSpPr txBox="1">
            <a:spLocks noChangeArrowheads="1"/>
          </p:cNvSpPr>
          <p:nvPr/>
        </p:nvSpPr>
        <p:spPr bwMode="auto">
          <a:xfrm>
            <a:off x="762000" y="4495800"/>
            <a:ext cx="1600200" cy="366712"/>
          </a:xfrm>
          <a:prstGeom prst="rect">
            <a:avLst/>
          </a:prstGeom>
          <a:noFill/>
          <a:ln w="9525">
            <a:noFill/>
            <a:miter lim="800000"/>
            <a:headEnd type="none" w="sm" len="sm"/>
            <a:tailEnd type="none" w="sm" len="sm"/>
          </a:ln>
        </p:spPr>
        <p:txBody>
          <a:bodyPr>
            <a:spAutoFit/>
          </a:bodyPr>
          <a:lstStyle/>
          <a:p>
            <a:pPr algn="ctr">
              <a:spcBef>
                <a:spcPct val="50000"/>
              </a:spcBef>
            </a:pPr>
            <a:r>
              <a:rPr lang="en-US" sz="1800" b="1" dirty="0">
                <a:latin typeface="Comic Sans MS" pitchFamily="66" charset="0"/>
              </a:rPr>
              <a:t>Temperance</a:t>
            </a:r>
          </a:p>
        </p:txBody>
      </p:sp>
      <p:sp>
        <p:nvSpPr>
          <p:cNvPr id="119827" name="Line 19"/>
          <p:cNvSpPr>
            <a:spLocks noChangeShapeType="1"/>
          </p:cNvSpPr>
          <p:nvPr/>
        </p:nvSpPr>
        <p:spPr bwMode="auto">
          <a:xfrm flipH="1">
            <a:off x="2971800" y="4267200"/>
            <a:ext cx="457200" cy="1143000"/>
          </a:xfrm>
          <a:prstGeom prst="line">
            <a:avLst/>
          </a:prstGeom>
          <a:noFill/>
          <a:ln w="28575">
            <a:solidFill>
              <a:schemeClr val="bg1"/>
            </a:solidFill>
            <a:round/>
            <a:headEnd type="none" w="sm" len="sm"/>
            <a:tailEnd type="arrow" w="med" len="med"/>
          </a:ln>
        </p:spPr>
        <p:txBody>
          <a:bodyPr/>
          <a:lstStyle/>
          <a:p>
            <a:endParaRPr lang="en-US" dirty="0"/>
          </a:p>
        </p:txBody>
      </p:sp>
      <p:sp>
        <p:nvSpPr>
          <p:cNvPr id="119828" name="Oval 20"/>
          <p:cNvSpPr>
            <a:spLocks noChangeArrowheads="1"/>
          </p:cNvSpPr>
          <p:nvPr/>
        </p:nvSpPr>
        <p:spPr bwMode="auto">
          <a:xfrm>
            <a:off x="1981200" y="5486400"/>
            <a:ext cx="1905000" cy="990600"/>
          </a:xfrm>
          <a:prstGeom prst="ellipse">
            <a:avLst/>
          </a:prstGeom>
          <a:solidFill>
            <a:srgbClr val="C9E8FF">
              <a:alpha val="50195"/>
            </a:srgbClr>
          </a:solidFill>
          <a:ln w="9525">
            <a:noFill/>
            <a:round/>
            <a:headEnd type="none" w="sm" len="sm"/>
            <a:tailEnd type="none" w="sm" len="sm"/>
          </a:ln>
          <a:effectLst>
            <a:prstShdw prst="shdw17" dist="17961" dir="2700000">
              <a:srgbClr val="798B99"/>
            </a:prstShdw>
          </a:effectLst>
        </p:spPr>
        <p:txBody>
          <a:bodyPr wrap="none" anchor="ctr"/>
          <a:lstStyle/>
          <a:p>
            <a:endParaRPr lang="en-US" dirty="0"/>
          </a:p>
        </p:txBody>
      </p:sp>
      <p:sp>
        <p:nvSpPr>
          <p:cNvPr id="119829" name="Text Box 21"/>
          <p:cNvSpPr txBox="1">
            <a:spLocks noChangeArrowheads="1"/>
          </p:cNvSpPr>
          <p:nvPr/>
        </p:nvSpPr>
        <p:spPr bwMode="auto">
          <a:xfrm>
            <a:off x="2057400" y="5607050"/>
            <a:ext cx="1828800" cy="641350"/>
          </a:xfrm>
          <a:prstGeom prst="rect">
            <a:avLst/>
          </a:prstGeom>
          <a:noFill/>
          <a:ln w="9525">
            <a:noFill/>
            <a:miter lim="800000"/>
            <a:headEnd type="none" w="sm" len="sm"/>
            <a:tailEnd type="none" w="sm" len="sm"/>
          </a:ln>
        </p:spPr>
        <p:txBody>
          <a:bodyPr>
            <a:spAutoFit/>
          </a:bodyPr>
          <a:lstStyle/>
          <a:p>
            <a:pPr algn="ctr">
              <a:spcBef>
                <a:spcPct val="50000"/>
              </a:spcBef>
            </a:pPr>
            <a:r>
              <a:rPr lang="en-US" sz="1800" b="1" dirty="0">
                <a:latin typeface="Comic Sans MS" pitchFamily="66" charset="0"/>
              </a:rPr>
              <a:t>Asylum &amp;</a:t>
            </a:r>
            <a:br>
              <a:rPr lang="en-US" sz="1800" b="1" dirty="0">
                <a:latin typeface="Comic Sans MS" pitchFamily="66" charset="0"/>
              </a:rPr>
            </a:br>
            <a:r>
              <a:rPr lang="en-US" sz="1800" b="1" dirty="0">
                <a:latin typeface="Comic Sans MS" pitchFamily="66" charset="0"/>
              </a:rPr>
              <a:t>Penal Reform</a:t>
            </a:r>
          </a:p>
        </p:txBody>
      </p:sp>
      <p:sp>
        <p:nvSpPr>
          <p:cNvPr id="119833" name="Line 25"/>
          <p:cNvSpPr>
            <a:spLocks noChangeShapeType="1"/>
          </p:cNvSpPr>
          <p:nvPr/>
        </p:nvSpPr>
        <p:spPr bwMode="auto">
          <a:xfrm flipH="1">
            <a:off x="4572000" y="4267200"/>
            <a:ext cx="0" cy="304800"/>
          </a:xfrm>
          <a:prstGeom prst="line">
            <a:avLst/>
          </a:prstGeom>
          <a:noFill/>
          <a:ln w="28575">
            <a:solidFill>
              <a:schemeClr val="bg1"/>
            </a:solidFill>
            <a:round/>
            <a:headEnd type="none" w="sm" len="sm"/>
            <a:tailEnd type="arrow" w="med" len="med"/>
          </a:ln>
        </p:spPr>
        <p:txBody>
          <a:bodyPr/>
          <a:lstStyle/>
          <a:p>
            <a:endParaRPr lang="en-US" dirty="0"/>
          </a:p>
        </p:txBody>
      </p:sp>
      <p:sp>
        <p:nvSpPr>
          <p:cNvPr id="119834" name="Oval 26"/>
          <p:cNvSpPr>
            <a:spLocks noChangeArrowheads="1"/>
          </p:cNvSpPr>
          <p:nvPr/>
        </p:nvSpPr>
        <p:spPr bwMode="auto">
          <a:xfrm>
            <a:off x="6781800" y="4114800"/>
            <a:ext cx="1905000" cy="990600"/>
          </a:xfrm>
          <a:prstGeom prst="ellipse">
            <a:avLst/>
          </a:prstGeom>
          <a:solidFill>
            <a:srgbClr val="C9E8FF">
              <a:alpha val="50195"/>
            </a:srgbClr>
          </a:solidFill>
          <a:ln w="9525">
            <a:noFill/>
            <a:round/>
            <a:headEnd type="none" w="sm" len="sm"/>
            <a:tailEnd type="none" w="sm" len="sm"/>
          </a:ln>
          <a:effectLst>
            <a:prstShdw prst="shdw17" dist="17961" dir="2700000">
              <a:srgbClr val="798B99"/>
            </a:prstShdw>
          </a:effectLst>
        </p:spPr>
        <p:txBody>
          <a:bodyPr wrap="none" anchor="ctr"/>
          <a:lstStyle/>
          <a:p>
            <a:endParaRPr lang="en-US" dirty="0"/>
          </a:p>
        </p:txBody>
      </p:sp>
      <p:sp>
        <p:nvSpPr>
          <p:cNvPr id="119835" name="Text Box 27"/>
          <p:cNvSpPr txBox="1">
            <a:spLocks noChangeArrowheads="1"/>
          </p:cNvSpPr>
          <p:nvPr/>
        </p:nvSpPr>
        <p:spPr bwMode="auto">
          <a:xfrm>
            <a:off x="7010400" y="4495800"/>
            <a:ext cx="1600200" cy="366713"/>
          </a:xfrm>
          <a:prstGeom prst="rect">
            <a:avLst/>
          </a:prstGeom>
          <a:noFill/>
          <a:ln w="9525">
            <a:noFill/>
            <a:miter lim="800000"/>
            <a:headEnd type="none" w="sm" len="sm"/>
            <a:tailEnd type="none" w="sm" len="sm"/>
          </a:ln>
        </p:spPr>
        <p:txBody>
          <a:bodyPr>
            <a:spAutoFit/>
          </a:bodyPr>
          <a:lstStyle/>
          <a:p>
            <a:pPr algn="ctr">
              <a:spcBef>
                <a:spcPct val="50000"/>
              </a:spcBef>
            </a:pPr>
            <a:r>
              <a:rPr lang="en-US" sz="1800" b="1" dirty="0">
                <a:latin typeface="Comic Sans MS" pitchFamily="66" charset="0"/>
              </a:rPr>
              <a:t>Education</a:t>
            </a:r>
          </a:p>
        </p:txBody>
      </p:sp>
      <p:sp>
        <p:nvSpPr>
          <p:cNvPr id="119836" name="Line 28"/>
          <p:cNvSpPr>
            <a:spLocks noChangeShapeType="1"/>
          </p:cNvSpPr>
          <p:nvPr/>
        </p:nvSpPr>
        <p:spPr bwMode="auto">
          <a:xfrm>
            <a:off x="5943600" y="4267200"/>
            <a:ext cx="228600" cy="1143000"/>
          </a:xfrm>
          <a:prstGeom prst="line">
            <a:avLst/>
          </a:prstGeom>
          <a:noFill/>
          <a:ln w="28575">
            <a:solidFill>
              <a:schemeClr val="bg1"/>
            </a:solidFill>
            <a:round/>
            <a:headEnd type="none" w="sm" len="sm"/>
            <a:tailEnd type="arrow" w="med" len="med"/>
          </a:ln>
        </p:spPr>
        <p:txBody>
          <a:bodyPr/>
          <a:lstStyle/>
          <a:p>
            <a:endParaRPr lang="en-US" dirty="0"/>
          </a:p>
        </p:txBody>
      </p:sp>
      <p:sp>
        <p:nvSpPr>
          <p:cNvPr id="119837" name="Oval 29"/>
          <p:cNvSpPr>
            <a:spLocks noChangeArrowheads="1"/>
          </p:cNvSpPr>
          <p:nvPr/>
        </p:nvSpPr>
        <p:spPr bwMode="auto">
          <a:xfrm>
            <a:off x="5257800" y="5486400"/>
            <a:ext cx="1905000" cy="990600"/>
          </a:xfrm>
          <a:prstGeom prst="ellipse">
            <a:avLst/>
          </a:prstGeom>
          <a:solidFill>
            <a:srgbClr val="C9E8FF">
              <a:alpha val="50195"/>
            </a:srgbClr>
          </a:solidFill>
          <a:ln w="9525">
            <a:noFill/>
            <a:round/>
            <a:headEnd type="none" w="sm" len="sm"/>
            <a:tailEnd type="none" w="sm" len="sm"/>
          </a:ln>
          <a:effectLst>
            <a:prstShdw prst="shdw17" dist="17961" dir="2700000">
              <a:srgbClr val="798B99"/>
            </a:prstShdw>
          </a:effectLst>
        </p:spPr>
        <p:txBody>
          <a:bodyPr wrap="none" anchor="ctr"/>
          <a:lstStyle/>
          <a:p>
            <a:endParaRPr lang="en-US" dirty="0"/>
          </a:p>
        </p:txBody>
      </p:sp>
      <p:sp>
        <p:nvSpPr>
          <p:cNvPr id="119838" name="Text Box 30"/>
          <p:cNvSpPr txBox="1">
            <a:spLocks noChangeArrowheads="1"/>
          </p:cNvSpPr>
          <p:nvPr/>
        </p:nvSpPr>
        <p:spPr bwMode="auto">
          <a:xfrm>
            <a:off x="5410200" y="5638800"/>
            <a:ext cx="1600200" cy="641350"/>
          </a:xfrm>
          <a:prstGeom prst="rect">
            <a:avLst/>
          </a:prstGeom>
          <a:noFill/>
          <a:ln w="9525">
            <a:noFill/>
            <a:miter lim="800000"/>
            <a:headEnd type="none" w="sm" len="sm"/>
            <a:tailEnd type="none" w="sm" len="sm"/>
          </a:ln>
        </p:spPr>
        <p:txBody>
          <a:bodyPr>
            <a:spAutoFit/>
          </a:bodyPr>
          <a:lstStyle/>
          <a:p>
            <a:pPr algn="ctr">
              <a:spcBef>
                <a:spcPct val="50000"/>
              </a:spcBef>
            </a:pPr>
            <a:r>
              <a:rPr lang="en-US" sz="1800" b="1" dirty="0">
                <a:latin typeface="Comic Sans MS" pitchFamily="66" charset="0"/>
              </a:rPr>
              <a:t>Women’s Rights</a:t>
            </a:r>
          </a:p>
        </p:txBody>
      </p:sp>
      <p:sp>
        <p:nvSpPr>
          <p:cNvPr id="119840" name="Oval 32"/>
          <p:cNvSpPr>
            <a:spLocks noChangeArrowheads="1"/>
          </p:cNvSpPr>
          <p:nvPr/>
        </p:nvSpPr>
        <p:spPr bwMode="auto">
          <a:xfrm>
            <a:off x="3657600" y="3886200"/>
            <a:ext cx="1905000" cy="990600"/>
          </a:xfrm>
          <a:prstGeom prst="ellipse">
            <a:avLst/>
          </a:prstGeom>
          <a:solidFill>
            <a:srgbClr val="C9E8FF">
              <a:alpha val="50195"/>
            </a:srgbClr>
          </a:solidFill>
          <a:ln w="9525">
            <a:noFill/>
            <a:round/>
            <a:headEnd type="none" w="sm" len="sm"/>
            <a:tailEnd type="none" w="sm" len="sm"/>
          </a:ln>
          <a:effectLst>
            <a:prstShdw prst="shdw17" dist="17961" dir="2700000">
              <a:srgbClr val="798B99"/>
            </a:prstShdw>
          </a:effectLst>
        </p:spPr>
        <p:txBody>
          <a:bodyPr wrap="none" anchor="ctr"/>
          <a:lstStyle/>
          <a:p>
            <a:endParaRPr lang="en-US" dirty="0"/>
          </a:p>
        </p:txBody>
      </p:sp>
      <p:sp>
        <p:nvSpPr>
          <p:cNvPr id="119841" name="Text Box 33"/>
          <p:cNvSpPr txBox="1">
            <a:spLocks noChangeArrowheads="1"/>
          </p:cNvSpPr>
          <p:nvPr/>
        </p:nvSpPr>
        <p:spPr bwMode="auto">
          <a:xfrm>
            <a:off x="3886200" y="4267200"/>
            <a:ext cx="1600200" cy="366712"/>
          </a:xfrm>
          <a:prstGeom prst="rect">
            <a:avLst/>
          </a:prstGeom>
          <a:noFill/>
          <a:ln w="9525">
            <a:noFill/>
            <a:miter lim="800000"/>
            <a:headEnd type="none" w="sm" len="sm"/>
            <a:tailEnd type="none" w="sm" len="sm"/>
          </a:ln>
        </p:spPr>
        <p:txBody>
          <a:bodyPr>
            <a:spAutoFit/>
          </a:bodyPr>
          <a:lstStyle/>
          <a:p>
            <a:pPr algn="ctr">
              <a:spcBef>
                <a:spcPct val="50000"/>
              </a:spcBef>
            </a:pPr>
            <a:r>
              <a:rPr lang="en-US" sz="1800" b="1" dirty="0">
                <a:latin typeface="Comic Sans MS" pitchFamily="66" charset="0"/>
              </a:rPr>
              <a:t>Abolitionism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9820"/>
                                        </p:tgtEl>
                                        <p:attrNameLst>
                                          <p:attrName>style.visibility</p:attrName>
                                        </p:attrNameLst>
                                      </p:cBhvr>
                                      <p:to>
                                        <p:strVal val="visible"/>
                                      </p:to>
                                    </p:set>
                                    <p:animEffect transition="in" filter="wipe(up)">
                                      <p:cBhvr>
                                        <p:cTn id="7" dur="500"/>
                                        <p:tgtEl>
                                          <p:spTgt spid="1198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9822"/>
                                        </p:tgtEl>
                                        <p:attrNameLst>
                                          <p:attrName>style.visibility</p:attrName>
                                        </p:attrNameLst>
                                      </p:cBhvr>
                                      <p:to>
                                        <p:strVal val="visible"/>
                                      </p:to>
                                    </p:set>
                                    <p:animEffect transition="in" filter="wipe(up)">
                                      <p:cBhvr>
                                        <p:cTn id="12" dur="500"/>
                                        <p:tgtEl>
                                          <p:spTgt spid="11982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9823"/>
                                        </p:tgtEl>
                                        <p:attrNameLst>
                                          <p:attrName>style.visibility</p:attrName>
                                        </p:attrNameLst>
                                      </p:cBhvr>
                                      <p:to>
                                        <p:strVal val="visible"/>
                                      </p:to>
                                    </p:set>
                                    <p:animEffect transition="in" filter="wipe(up)">
                                      <p:cBhvr>
                                        <p:cTn id="15" dur="500"/>
                                        <p:tgtEl>
                                          <p:spTgt spid="1198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9824"/>
                                        </p:tgtEl>
                                        <p:attrNameLst>
                                          <p:attrName>style.visibility</p:attrName>
                                        </p:attrNameLst>
                                      </p:cBhvr>
                                      <p:to>
                                        <p:strVal val="visible"/>
                                      </p:to>
                                    </p:set>
                                    <p:animEffect transition="in" filter="fade">
                                      <p:cBhvr>
                                        <p:cTn id="20" dur="1000"/>
                                        <p:tgtEl>
                                          <p:spTgt spid="1198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9825"/>
                                        </p:tgtEl>
                                        <p:attrNameLst>
                                          <p:attrName>style.visibility</p:attrName>
                                        </p:attrNameLst>
                                      </p:cBhvr>
                                      <p:to>
                                        <p:strVal val="visible"/>
                                      </p:to>
                                    </p:set>
                                    <p:animEffect transition="in" filter="fade">
                                      <p:cBhvr>
                                        <p:cTn id="23" dur="1000"/>
                                        <p:tgtEl>
                                          <p:spTgt spid="1198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9826"/>
                                        </p:tgtEl>
                                        <p:attrNameLst>
                                          <p:attrName>style.visibility</p:attrName>
                                        </p:attrNameLst>
                                      </p:cBhvr>
                                      <p:to>
                                        <p:strVal val="visible"/>
                                      </p:to>
                                    </p:set>
                                    <p:animEffect transition="in" filter="fade">
                                      <p:cBhvr>
                                        <p:cTn id="26" dur="1000"/>
                                        <p:tgtEl>
                                          <p:spTgt spid="1198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9827"/>
                                        </p:tgtEl>
                                        <p:attrNameLst>
                                          <p:attrName>style.visibility</p:attrName>
                                        </p:attrNameLst>
                                      </p:cBhvr>
                                      <p:to>
                                        <p:strVal val="visible"/>
                                      </p:to>
                                    </p:set>
                                    <p:animEffect transition="in" filter="fade">
                                      <p:cBhvr>
                                        <p:cTn id="31" dur="1000"/>
                                        <p:tgtEl>
                                          <p:spTgt spid="1198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9828"/>
                                        </p:tgtEl>
                                        <p:attrNameLst>
                                          <p:attrName>style.visibility</p:attrName>
                                        </p:attrNameLst>
                                      </p:cBhvr>
                                      <p:to>
                                        <p:strVal val="visible"/>
                                      </p:to>
                                    </p:set>
                                    <p:animEffect transition="in" filter="fade">
                                      <p:cBhvr>
                                        <p:cTn id="34" dur="1000"/>
                                        <p:tgtEl>
                                          <p:spTgt spid="1198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9829"/>
                                        </p:tgtEl>
                                        <p:attrNameLst>
                                          <p:attrName>style.visibility</p:attrName>
                                        </p:attrNameLst>
                                      </p:cBhvr>
                                      <p:to>
                                        <p:strVal val="visible"/>
                                      </p:to>
                                    </p:set>
                                    <p:animEffect transition="in" filter="fade">
                                      <p:cBhvr>
                                        <p:cTn id="37" dur="1000"/>
                                        <p:tgtEl>
                                          <p:spTgt spid="1198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9833"/>
                                        </p:tgtEl>
                                        <p:attrNameLst>
                                          <p:attrName>style.visibility</p:attrName>
                                        </p:attrNameLst>
                                      </p:cBhvr>
                                      <p:to>
                                        <p:strVal val="visible"/>
                                      </p:to>
                                    </p:set>
                                    <p:animEffect transition="in" filter="fade">
                                      <p:cBhvr>
                                        <p:cTn id="42" dur="1000"/>
                                        <p:tgtEl>
                                          <p:spTgt spid="1198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9840"/>
                                        </p:tgtEl>
                                        <p:attrNameLst>
                                          <p:attrName>style.visibility</p:attrName>
                                        </p:attrNameLst>
                                      </p:cBhvr>
                                      <p:to>
                                        <p:strVal val="visible"/>
                                      </p:to>
                                    </p:set>
                                    <p:animEffect transition="in" filter="fade">
                                      <p:cBhvr>
                                        <p:cTn id="45" dur="1000"/>
                                        <p:tgtEl>
                                          <p:spTgt spid="11984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9841"/>
                                        </p:tgtEl>
                                        <p:attrNameLst>
                                          <p:attrName>style.visibility</p:attrName>
                                        </p:attrNameLst>
                                      </p:cBhvr>
                                      <p:to>
                                        <p:strVal val="visible"/>
                                      </p:to>
                                    </p:set>
                                    <p:animEffect transition="in" filter="fade">
                                      <p:cBhvr>
                                        <p:cTn id="48" dur="1000"/>
                                        <p:tgtEl>
                                          <p:spTgt spid="11984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9836"/>
                                        </p:tgtEl>
                                        <p:attrNameLst>
                                          <p:attrName>style.visibility</p:attrName>
                                        </p:attrNameLst>
                                      </p:cBhvr>
                                      <p:to>
                                        <p:strVal val="visible"/>
                                      </p:to>
                                    </p:set>
                                    <p:animEffect transition="in" filter="fade">
                                      <p:cBhvr>
                                        <p:cTn id="53" dur="1000"/>
                                        <p:tgtEl>
                                          <p:spTgt spid="11983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9837"/>
                                        </p:tgtEl>
                                        <p:attrNameLst>
                                          <p:attrName>style.visibility</p:attrName>
                                        </p:attrNameLst>
                                      </p:cBhvr>
                                      <p:to>
                                        <p:strVal val="visible"/>
                                      </p:to>
                                    </p:set>
                                    <p:animEffect transition="in" filter="fade">
                                      <p:cBhvr>
                                        <p:cTn id="56" dur="1000"/>
                                        <p:tgtEl>
                                          <p:spTgt spid="11983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9838"/>
                                        </p:tgtEl>
                                        <p:attrNameLst>
                                          <p:attrName>style.visibility</p:attrName>
                                        </p:attrNameLst>
                                      </p:cBhvr>
                                      <p:to>
                                        <p:strVal val="visible"/>
                                      </p:to>
                                    </p:set>
                                    <p:animEffect transition="in" filter="fade">
                                      <p:cBhvr>
                                        <p:cTn id="59" dur="1000"/>
                                        <p:tgtEl>
                                          <p:spTgt spid="1198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9834"/>
                                        </p:tgtEl>
                                        <p:attrNameLst>
                                          <p:attrName>style.visibility</p:attrName>
                                        </p:attrNameLst>
                                      </p:cBhvr>
                                      <p:to>
                                        <p:strVal val="visible"/>
                                      </p:to>
                                    </p:set>
                                    <p:animEffect transition="in" filter="fade">
                                      <p:cBhvr>
                                        <p:cTn id="62" dur="1000"/>
                                        <p:tgtEl>
                                          <p:spTgt spid="11983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9835"/>
                                        </p:tgtEl>
                                        <p:attrNameLst>
                                          <p:attrName>style.visibility</p:attrName>
                                        </p:attrNameLst>
                                      </p:cBhvr>
                                      <p:to>
                                        <p:strVal val="visible"/>
                                      </p:to>
                                    </p:set>
                                    <p:animEffect transition="in" filter="fade">
                                      <p:cBhvr>
                                        <p:cTn id="65" dur="1000"/>
                                        <p:tgtEl>
                                          <p:spTgt spid="119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0" grpId="0" animBg="1"/>
      <p:bldP spid="119822" grpId="0" animBg="1"/>
      <p:bldP spid="119823" grpId="0"/>
      <p:bldP spid="119824" grpId="0" animBg="1"/>
      <p:bldP spid="119825" grpId="0" animBg="1"/>
      <p:bldP spid="119826" grpId="0"/>
      <p:bldP spid="119827" grpId="0" animBg="1"/>
      <p:bldP spid="119828" grpId="0" animBg="1"/>
      <p:bldP spid="119829" grpId="0"/>
      <p:bldP spid="119833" grpId="0" animBg="1"/>
      <p:bldP spid="119834" grpId="0" animBg="1"/>
      <p:bldP spid="119835" grpId="0"/>
      <p:bldP spid="119836" grpId="0" animBg="1"/>
      <p:bldP spid="119837" grpId="0" animBg="1"/>
      <p:bldP spid="119838" grpId="0"/>
      <p:bldP spid="119840" grpId="0" animBg="1"/>
      <p:bldP spid="11984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2362200" y="1219200"/>
            <a:ext cx="7772400" cy="200054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400" dirty="0">
                <a:solidFill>
                  <a:srgbClr val="FF6600"/>
                </a:solidFill>
                <a:latin typeface="BlackChancery" pitchFamily="2" charset="0"/>
              </a:rPr>
              <a:t>William Lloyd </a:t>
            </a:r>
            <a:r>
              <a:rPr lang="en-US" sz="4400" dirty="0" smtClean="0">
                <a:solidFill>
                  <a:srgbClr val="FF6600"/>
                </a:solidFill>
                <a:latin typeface="BlackChancery" pitchFamily="2" charset="0"/>
              </a:rPr>
              <a:t/>
            </a:r>
            <a:br>
              <a:rPr lang="en-US" sz="4400" dirty="0" smtClean="0">
                <a:solidFill>
                  <a:srgbClr val="FF6600"/>
                </a:solidFill>
                <a:latin typeface="BlackChancery" pitchFamily="2" charset="0"/>
              </a:rPr>
            </a:br>
            <a:r>
              <a:rPr lang="en-US" sz="4400" dirty="0" smtClean="0">
                <a:solidFill>
                  <a:srgbClr val="FF6600"/>
                </a:solidFill>
                <a:latin typeface="BlackChancery" pitchFamily="2" charset="0"/>
              </a:rPr>
              <a:t>Garrison  </a:t>
            </a:r>
            <a:r>
              <a:rPr lang="en-US" sz="4400" dirty="0">
                <a:solidFill>
                  <a:srgbClr val="FF6600"/>
                </a:solidFill>
                <a:latin typeface="BlackChancery" pitchFamily="2" charset="0"/>
              </a:rPr>
              <a:t/>
            </a:r>
            <a:br>
              <a:rPr lang="en-US" sz="4400" dirty="0">
                <a:solidFill>
                  <a:srgbClr val="FF6600"/>
                </a:solidFill>
                <a:latin typeface="BlackChancery" pitchFamily="2" charset="0"/>
              </a:rPr>
            </a:br>
            <a:r>
              <a:rPr lang="en-US" sz="3600" dirty="0">
                <a:solidFill>
                  <a:srgbClr val="FF6600"/>
                </a:solidFill>
                <a:latin typeface="BlackChancery" pitchFamily="2" charset="0"/>
              </a:rPr>
              <a:t>(1801-1879)</a:t>
            </a:r>
            <a:endParaRPr lang="en-US" sz="4400" dirty="0">
              <a:solidFill>
                <a:srgbClr val="FF6600"/>
              </a:solidFill>
              <a:latin typeface="BlackChancery" pitchFamily="2" charset="0"/>
            </a:endParaRPr>
          </a:p>
        </p:txBody>
      </p:sp>
      <p:sp>
        <p:nvSpPr>
          <p:cNvPr id="179204" name="Text Box 4"/>
          <p:cNvSpPr txBox="1">
            <a:spLocks noChangeArrowheads="1"/>
          </p:cNvSpPr>
          <p:nvPr/>
        </p:nvSpPr>
        <p:spPr bwMode="auto">
          <a:xfrm>
            <a:off x="4419600" y="3733800"/>
            <a:ext cx="4343400" cy="2677656"/>
          </a:xfrm>
          <a:prstGeom prst="rect">
            <a:avLst/>
          </a:prstGeom>
          <a:noFill/>
          <a:ln w="9525">
            <a:noFill/>
            <a:miter lim="800000"/>
            <a:headEnd type="none" w="sm" len="sm"/>
            <a:tailEnd type="none" w="sm" len="sm"/>
          </a:ln>
        </p:spPr>
        <p:txBody>
          <a:bodyPr>
            <a:spAutoFit/>
          </a:bodyPr>
          <a:lstStyle/>
          <a:p>
            <a:pPr>
              <a:spcBef>
                <a:spcPct val="50000"/>
              </a:spcBef>
              <a:buClr>
                <a:srgbClr val="FF0000"/>
              </a:buClr>
            </a:pPr>
            <a:r>
              <a:rPr lang="en-US" b="1" dirty="0" smtClean="0">
                <a:latin typeface="Comic Sans MS" pitchFamily="66" charset="0"/>
              </a:rPr>
              <a:t>Immediate </a:t>
            </a:r>
            <a:r>
              <a:rPr lang="en-US" b="1" dirty="0">
                <a:latin typeface="Comic Sans MS" pitchFamily="66" charset="0"/>
              </a:rPr>
              <a:t>emancipation </a:t>
            </a:r>
            <a:br>
              <a:rPr lang="en-US" b="1" dirty="0">
                <a:latin typeface="Comic Sans MS" pitchFamily="66" charset="0"/>
              </a:rPr>
            </a:br>
            <a:r>
              <a:rPr lang="en-US" b="1" dirty="0">
                <a:latin typeface="Comic Sans MS" pitchFamily="66" charset="0"/>
              </a:rPr>
              <a:t>with NO compensation.</a:t>
            </a:r>
          </a:p>
          <a:p>
            <a:pPr>
              <a:spcBef>
                <a:spcPct val="50000"/>
              </a:spcBef>
              <a:buClr>
                <a:srgbClr val="FF0000"/>
              </a:buClr>
            </a:pPr>
            <a:r>
              <a:rPr lang="en-US" b="1" dirty="0">
                <a:latin typeface="Comic Sans MS" pitchFamily="66" charset="0"/>
              </a:rPr>
              <a:t>Slavery was a moral, not</a:t>
            </a:r>
            <a:br>
              <a:rPr lang="en-US" b="1" dirty="0">
                <a:latin typeface="Comic Sans MS" pitchFamily="66" charset="0"/>
              </a:rPr>
            </a:br>
            <a:r>
              <a:rPr lang="en-US" b="1" dirty="0">
                <a:latin typeface="Comic Sans MS" pitchFamily="66" charset="0"/>
              </a:rPr>
              <a:t>an economic issue</a:t>
            </a:r>
            <a:r>
              <a:rPr lang="en-US" b="1" dirty="0" smtClean="0">
                <a:latin typeface="Comic Sans MS" pitchFamily="66" charset="0"/>
              </a:rPr>
              <a:t>.</a:t>
            </a:r>
          </a:p>
          <a:p>
            <a:pPr>
              <a:spcBef>
                <a:spcPct val="50000"/>
              </a:spcBef>
              <a:buClr>
                <a:srgbClr val="FF0000"/>
              </a:buClr>
            </a:pPr>
            <a:r>
              <a:rPr lang="en-US" b="1" dirty="0" smtClean="0">
                <a:latin typeface="Comic Sans MS" pitchFamily="66" charset="0"/>
              </a:rPr>
              <a:t>Favored non-violent movement</a:t>
            </a:r>
            <a:endParaRPr lang="en-US" b="1" dirty="0"/>
          </a:p>
        </p:txBody>
      </p:sp>
      <p:sp>
        <p:nvSpPr>
          <p:cNvPr id="52228" name="Text Box 5"/>
          <p:cNvSpPr txBox="1">
            <a:spLocks noChangeArrowheads="1"/>
          </p:cNvSpPr>
          <p:nvPr/>
        </p:nvSpPr>
        <p:spPr bwMode="auto">
          <a:xfrm>
            <a:off x="8305800" y="6324600"/>
            <a:ext cx="533400" cy="274638"/>
          </a:xfrm>
          <a:prstGeom prst="rect">
            <a:avLst/>
          </a:prstGeom>
          <a:noFill/>
          <a:ln w="9525">
            <a:noFill/>
            <a:miter lim="800000"/>
            <a:headEnd type="none" w="sm" len="sm"/>
            <a:tailEnd type="none" w="sm" len="sm"/>
          </a:ln>
        </p:spPr>
        <p:txBody>
          <a:bodyPr>
            <a:spAutoFit/>
          </a:bodyPr>
          <a:lstStyle/>
          <a:p>
            <a:pPr>
              <a:spcBef>
                <a:spcPct val="50000"/>
              </a:spcBef>
            </a:pPr>
            <a:r>
              <a:rPr lang="en-US" sz="1200" b="1">
                <a:solidFill>
                  <a:schemeClr val="bg1"/>
                </a:solidFill>
              </a:rPr>
              <a:t>R2-4</a:t>
            </a:r>
          </a:p>
        </p:txBody>
      </p:sp>
      <p:pic>
        <p:nvPicPr>
          <p:cNvPr id="52229" name="Picture 6" descr="William_garrison"/>
          <p:cNvPicPr>
            <a:picLocks noChangeAspect="1" noChangeArrowheads="1"/>
          </p:cNvPicPr>
          <p:nvPr/>
        </p:nvPicPr>
        <p:blipFill>
          <a:blip r:embed="rId3" cstate="print">
            <a:lum bright="-6000" contrast="6000"/>
          </a:blip>
          <a:srcRect/>
          <a:stretch>
            <a:fillRect/>
          </a:stretch>
        </p:blipFill>
        <p:spPr bwMode="auto">
          <a:xfrm>
            <a:off x="609600" y="1219200"/>
            <a:ext cx="3251200" cy="5105400"/>
          </a:xfrm>
          <a:prstGeom prst="rect">
            <a:avLst/>
          </a:prstGeom>
          <a:noFill/>
          <a:ln w="9525">
            <a:solidFill>
              <a:schemeClr val="bg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9204">
                                            <p:txEl>
                                              <p:pRg st="0" end="0"/>
                                            </p:txEl>
                                          </p:spTgt>
                                        </p:tgtEl>
                                        <p:attrNameLst>
                                          <p:attrName>style.visibility</p:attrName>
                                        </p:attrNameLst>
                                      </p:cBhvr>
                                      <p:to>
                                        <p:strVal val="visible"/>
                                      </p:to>
                                    </p:set>
                                    <p:animEffect transition="in" filter="wipe(left)">
                                      <p:cBhvr>
                                        <p:cTn id="7" dur="1000"/>
                                        <p:tgtEl>
                                          <p:spTgt spid="179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9204">
                                            <p:txEl>
                                              <p:pRg st="1" end="1"/>
                                            </p:txEl>
                                          </p:spTgt>
                                        </p:tgtEl>
                                        <p:attrNameLst>
                                          <p:attrName>style.visibility</p:attrName>
                                        </p:attrNameLst>
                                      </p:cBhvr>
                                      <p:to>
                                        <p:strVal val="visible"/>
                                      </p:to>
                                    </p:set>
                                    <p:animEffect transition="in" filter="wipe(left)">
                                      <p:cBhvr>
                                        <p:cTn id="12" dur="1000"/>
                                        <p:tgtEl>
                                          <p:spTgt spid="179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9204">
                                            <p:txEl>
                                              <p:pRg st="2" end="2"/>
                                            </p:txEl>
                                          </p:spTgt>
                                        </p:tgtEl>
                                        <p:attrNameLst>
                                          <p:attrName>style.visibility</p:attrName>
                                        </p:attrNameLst>
                                      </p:cBhvr>
                                      <p:to>
                                        <p:strVal val="visible"/>
                                      </p:to>
                                    </p:set>
                                    <p:animEffect transition="in" filter="wipe(left)">
                                      <p:cBhvr>
                                        <p:cTn id="17" dur="1000"/>
                                        <p:tgtEl>
                                          <p:spTgt spid="1792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533400" y="1134070"/>
            <a:ext cx="7772400" cy="92333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5400" i="1" dirty="0">
                <a:solidFill>
                  <a:srgbClr val="FF6600"/>
                </a:solidFill>
                <a:latin typeface="BlackChancery" pitchFamily="2" charset="0"/>
              </a:rPr>
              <a:t>The Liberator</a:t>
            </a:r>
          </a:p>
        </p:txBody>
      </p:sp>
      <p:sp>
        <p:nvSpPr>
          <p:cNvPr id="53251" name="Rectangle 4"/>
          <p:cNvSpPr>
            <a:spLocks noChangeArrowheads="1"/>
          </p:cNvSpPr>
          <p:nvPr/>
        </p:nvSpPr>
        <p:spPr bwMode="auto">
          <a:xfrm>
            <a:off x="1295400" y="5446693"/>
            <a:ext cx="6705600" cy="954107"/>
          </a:xfrm>
          <a:prstGeom prst="rect">
            <a:avLst/>
          </a:prstGeom>
          <a:noFill/>
          <a:ln w="9525">
            <a:noFill/>
            <a:miter lim="800000"/>
            <a:headEnd type="none" w="sm" len="sm"/>
            <a:tailEnd type="none" w="sm" len="sm"/>
          </a:ln>
        </p:spPr>
        <p:txBody>
          <a:bodyPr>
            <a:spAutoFit/>
          </a:bodyPr>
          <a:lstStyle/>
          <a:p>
            <a:pPr algn="ctr"/>
            <a:r>
              <a:rPr lang="en-US" sz="2800" b="1" dirty="0" smtClean="0">
                <a:latin typeface="Comic Sans MS" pitchFamily="66" charset="0"/>
              </a:rPr>
              <a:t>Anti-slavery Newspaper</a:t>
            </a:r>
          </a:p>
          <a:p>
            <a:pPr algn="ctr"/>
            <a:r>
              <a:rPr lang="en-US" sz="2800" b="1" dirty="0" smtClean="0">
                <a:latin typeface="Comic Sans MS" pitchFamily="66" charset="0"/>
              </a:rPr>
              <a:t>Written by Garrison</a:t>
            </a:r>
            <a:endParaRPr lang="en-US" sz="2800" b="1" dirty="0">
              <a:latin typeface="Comic Sans MS" pitchFamily="66" charset="0"/>
            </a:endParaRPr>
          </a:p>
        </p:txBody>
      </p:sp>
      <p:pic>
        <p:nvPicPr>
          <p:cNvPr id="53252" name="Picture 5" descr="Abolit5"/>
          <p:cNvPicPr>
            <a:picLocks noChangeAspect="1" noChangeArrowheads="1"/>
          </p:cNvPicPr>
          <p:nvPr/>
        </p:nvPicPr>
        <p:blipFill>
          <a:blip r:embed="rId3" cstate="print">
            <a:lum bright="-18000" contrast="30000"/>
          </a:blip>
          <a:srcRect r="1538" b="17180"/>
          <a:stretch>
            <a:fillRect/>
          </a:stretch>
        </p:blipFill>
        <p:spPr bwMode="auto">
          <a:xfrm>
            <a:off x="990600" y="2476500"/>
            <a:ext cx="7315200" cy="2628900"/>
          </a:xfrm>
          <a:prstGeom prst="rect">
            <a:avLst/>
          </a:prstGeom>
          <a:noFill/>
          <a:ln w="9525">
            <a:solidFill>
              <a:schemeClr val="bg1"/>
            </a:solidFill>
            <a:miter lim="800000"/>
            <a:headEnd/>
            <a:tailEnd/>
          </a:ln>
        </p:spPr>
      </p:pic>
      <p:sp>
        <p:nvSpPr>
          <p:cNvPr id="53253" name="Text Box 6"/>
          <p:cNvSpPr txBox="1">
            <a:spLocks noChangeArrowheads="1"/>
          </p:cNvSpPr>
          <p:nvPr/>
        </p:nvSpPr>
        <p:spPr bwMode="auto">
          <a:xfrm>
            <a:off x="8305800" y="6248400"/>
            <a:ext cx="533400" cy="274638"/>
          </a:xfrm>
          <a:prstGeom prst="rect">
            <a:avLst/>
          </a:prstGeom>
          <a:noFill/>
          <a:ln w="9525">
            <a:noFill/>
            <a:miter lim="800000"/>
            <a:headEnd type="none" w="sm" len="sm"/>
            <a:tailEnd type="none" w="sm" len="sm"/>
          </a:ln>
        </p:spPr>
        <p:txBody>
          <a:bodyPr>
            <a:spAutoFit/>
          </a:bodyPr>
          <a:lstStyle/>
          <a:p>
            <a:pPr>
              <a:spcBef>
                <a:spcPct val="50000"/>
              </a:spcBef>
            </a:pPr>
            <a:r>
              <a:rPr lang="en-US" sz="1200" b="1">
                <a:solidFill>
                  <a:schemeClr val="bg1"/>
                </a:solidFill>
              </a:rPr>
              <a:t>R2-5</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3733800" y="815876"/>
            <a:ext cx="5029200" cy="2308324"/>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spcBef>
                <a:spcPct val="50000"/>
              </a:spcBef>
              <a:defRPr/>
            </a:pPr>
            <a:r>
              <a:rPr lang="en-US" sz="4800" dirty="0">
                <a:solidFill>
                  <a:srgbClr val="FF6600"/>
                </a:solidFill>
                <a:latin typeface="BlackChancery" pitchFamily="2" charset="0"/>
              </a:rPr>
              <a:t>Frederick Douglass  (1817-1895)</a:t>
            </a:r>
          </a:p>
        </p:txBody>
      </p:sp>
      <p:sp>
        <p:nvSpPr>
          <p:cNvPr id="183299" name="Rectangle 3"/>
          <p:cNvSpPr>
            <a:spLocks noChangeArrowheads="1"/>
          </p:cNvSpPr>
          <p:nvPr/>
        </p:nvSpPr>
        <p:spPr bwMode="auto">
          <a:xfrm>
            <a:off x="533400" y="3886200"/>
            <a:ext cx="8610600" cy="2616101"/>
          </a:xfrm>
          <a:prstGeom prst="rect">
            <a:avLst/>
          </a:prstGeom>
          <a:noFill/>
          <a:ln w="9525">
            <a:noFill/>
            <a:miter lim="800000"/>
            <a:headEnd type="none" w="sm" len="sm"/>
            <a:tailEnd type="none" w="sm" len="sm"/>
          </a:ln>
        </p:spPr>
        <p:txBody>
          <a:bodyPr wrap="square">
            <a:spAutoFit/>
          </a:bodyPr>
          <a:lstStyle/>
          <a:p>
            <a:endParaRPr lang="en-US" sz="2600" b="1" i="1" dirty="0" smtClean="0">
              <a:solidFill>
                <a:srgbClr val="292934"/>
              </a:solidFill>
              <a:latin typeface="Comic Sans MS" pitchFamily="66" charset="0"/>
            </a:endParaRPr>
          </a:p>
          <a:p>
            <a:r>
              <a:rPr lang="en-US" sz="2800" dirty="0" smtClean="0">
                <a:solidFill>
                  <a:srgbClr val="292934"/>
                </a:solidFill>
              </a:rPr>
              <a:t>Douglass escaped to freedom in NY and became a lecturer for the Anti-Slavery Society</a:t>
            </a:r>
          </a:p>
          <a:p>
            <a:endParaRPr lang="en-US" sz="2800" dirty="0" smtClean="0">
              <a:solidFill>
                <a:srgbClr val="292934"/>
              </a:solidFill>
            </a:endParaRPr>
          </a:p>
          <a:p>
            <a:r>
              <a:rPr lang="en-US" sz="2800" dirty="0" smtClean="0">
                <a:solidFill>
                  <a:srgbClr val="292934"/>
                </a:solidFill>
              </a:rPr>
              <a:t>He was later sponsored by W.L. Garrison</a:t>
            </a:r>
          </a:p>
          <a:p>
            <a:endParaRPr lang="en-US" sz="2600" b="1" i="1" dirty="0">
              <a:solidFill>
                <a:srgbClr val="292934"/>
              </a:solidFill>
              <a:latin typeface="Comic Sans MS" pitchFamily="66" charset="0"/>
            </a:endParaRPr>
          </a:p>
        </p:txBody>
      </p:sp>
      <p:pic>
        <p:nvPicPr>
          <p:cNvPr id="183300" name="Picture 4" descr="Frederick Douglass">
            <a:hlinkClick r:id="rId3"/>
          </p:cNvPr>
          <p:cNvPicPr>
            <a:picLocks noChangeAspect="1" noChangeArrowheads="1"/>
          </p:cNvPicPr>
          <p:nvPr/>
        </p:nvPicPr>
        <p:blipFill>
          <a:blip r:embed="rId4" cstate="print">
            <a:lum bright="-6000" contrast="6000"/>
          </a:blip>
          <a:srcRect/>
          <a:stretch>
            <a:fillRect/>
          </a:stretch>
        </p:blipFill>
        <p:spPr bwMode="auto">
          <a:xfrm>
            <a:off x="1066800" y="914400"/>
            <a:ext cx="2803525" cy="3200400"/>
          </a:xfrm>
          <a:prstGeom prst="rect">
            <a:avLst/>
          </a:prstGeom>
          <a:noFill/>
          <a:ln w="9525">
            <a:solidFill>
              <a:schemeClr val="bg1"/>
            </a:solidFill>
            <a:miter lim="800000"/>
            <a:headEnd/>
            <a:tailEnd/>
          </a:ln>
        </p:spPr>
      </p:pic>
      <p:sp>
        <p:nvSpPr>
          <p:cNvPr id="57350" name="Text Box 6"/>
          <p:cNvSpPr txBox="1">
            <a:spLocks noChangeArrowheads="1"/>
          </p:cNvSpPr>
          <p:nvPr/>
        </p:nvSpPr>
        <p:spPr bwMode="auto">
          <a:xfrm>
            <a:off x="152400" y="6430963"/>
            <a:ext cx="762000" cy="274637"/>
          </a:xfrm>
          <a:prstGeom prst="rect">
            <a:avLst/>
          </a:prstGeom>
          <a:noFill/>
          <a:ln w="9525">
            <a:noFill/>
            <a:miter lim="800000"/>
            <a:headEnd type="none" w="sm" len="sm"/>
            <a:tailEnd type="none" w="sm" len="sm"/>
          </a:ln>
        </p:spPr>
        <p:txBody>
          <a:bodyPr>
            <a:spAutoFit/>
          </a:bodyPr>
          <a:lstStyle/>
          <a:p>
            <a:pPr>
              <a:spcBef>
                <a:spcPct val="50000"/>
              </a:spcBef>
            </a:pPr>
            <a:r>
              <a:rPr lang="en-US" sz="1200" b="1">
                <a:solidFill>
                  <a:schemeClr val="bg1"/>
                </a:solidFill>
              </a:rPr>
              <a:t>R2-12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299">
                                            <p:txEl>
                                              <p:pRg st="1" end="1"/>
                                            </p:txEl>
                                          </p:spTgt>
                                        </p:tgtEl>
                                        <p:attrNameLst>
                                          <p:attrName>style.visibility</p:attrName>
                                        </p:attrNameLst>
                                      </p:cBhvr>
                                      <p:to>
                                        <p:strVal val="visible"/>
                                      </p:to>
                                    </p:set>
                                    <p:animEffect transition="in" filter="fade">
                                      <p:cBhvr>
                                        <p:cTn id="7" dur="2000"/>
                                        <p:tgtEl>
                                          <p:spTgt spid="1832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3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uiExpand="1"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hoto portrait of Frederick Douglass."/>
          <p:cNvPicPr>
            <a:picLocks noGrp="1" noChangeAspect="1" noChangeArrowheads="1"/>
          </p:cNvPicPr>
          <p:nvPr>
            <p:ph sz="half" idx="1"/>
          </p:nvPr>
        </p:nvPicPr>
        <p:blipFill>
          <a:blip r:embed="rId2" cstate="print">
            <a:lum bright="6000" contrast="6000"/>
          </a:blip>
          <a:stretch>
            <a:fillRect/>
          </a:stretch>
        </p:blipFill>
        <p:spPr bwMode="auto">
          <a:xfrm>
            <a:off x="685800" y="1219200"/>
            <a:ext cx="2636123" cy="3581400"/>
          </a:xfrm>
          <a:prstGeom prst="rect">
            <a:avLst/>
          </a:prstGeom>
          <a:noFill/>
          <a:ln w="9525">
            <a:solidFill>
              <a:schemeClr val="bg1"/>
            </a:solidFill>
            <a:miter lim="800000"/>
            <a:headEnd/>
            <a:tailEnd/>
          </a:ln>
        </p:spPr>
      </p:pic>
      <p:sp>
        <p:nvSpPr>
          <p:cNvPr id="7" name="Content Placeholder 6"/>
          <p:cNvSpPr>
            <a:spLocks noGrp="1"/>
          </p:cNvSpPr>
          <p:nvPr>
            <p:ph sz="half" idx="2"/>
          </p:nvPr>
        </p:nvSpPr>
        <p:spPr>
          <a:xfrm>
            <a:off x="4038600" y="1219200"/>
            <a:ext cx="4419600" cy="4876800"/>
          </a:xfrm>
        </p:spPr>
        <p:txBody>
          <a:bodyPr/>
          <a:lstStyle/>
          <a:p>
            <a:r>
              <a:rPr lang="en-US" b="1" dirty="0" smtClean="0">
                <a:latin typeface="Comic Sans MS" pitchFamily="66" charset="0"/>
              </a:rPr>
              <a:t>1847 he began publishing “The North Star” – a newspaper he wrote named after the star that guided runaway slaves.</a:t>
            </a:r>
          </a:p>
          <a:p>
            <a:pPr marL="0" indent="0">
              <a:buNone/>
            </a:pPr>
            <a:endParaRPr lang="en-US" b="1" i="1" dirty="0" smtClean="0">
              <a:latin typeface="Comic Sans MS" pitchFamily="66" charset="0"/>
            </a:endParaRPr>
          </a:p>
          <a:p>
            <a:r>
              <a:rPr lang="en-US" b="1" i="1" dirty="0" smtClean="0">
                <a:latin typeface="Comic Sans MS" pitchFamily="66" charset="0"/>
              </a:rPr>
              <a:t>He also favored non-violence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838200" y="667941"/>
            <a:ext cx="7772400" cy="1846659"/>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r>
              <a:rPr lang="en-US" sz="6000" b="1" dirty="0">
                <a:solidFill>
                  <a:srgbClr val="FF6600"/>
                </a:solidFill>
                <a:latin typeface="BlackChancery" panose="020B0604020202020204"/>
              </a:rPr>
              <a:t>David Walker</a:t>
            </a:r>
            <a:r>
              <a:rPr lang="en-US" sz="5400" b="1" dirty="0">
                <a:solidFill>
                  <a:srgbClr val="FF6600"/>
                </a:solidFill>
                <a:latin typeface="BlackChancery" panose="020B0604020202020204"/>
              </a:rPr>
              <a:t/>
            </a:r>
            <a:br>
              <a:rPr lang="en-US" sz="5400" b="1" dirty="0">
                <a:solidFill>
                  <a:srgbClr val="FF6600"/>
                </a:solidFill>
                <a:latin typeface="BlackChancery" panose="020B0604020202020204"/>
              </a:rPr>
            </a:br>
            <a:r>
              <a:rPr lang="en-US" sz="5400" b="1" dirty="0">
                <a:solidFill>
                  <a:srgbClr val="FF6600"/>
                </a:solidFill>
                <a:latin typeface="BlackChancery" panose="020B0604020202020204"/>
              </a:rPr>
              <a:t>(1785-1830)</a:t>
            </a:r>
          </a:p>
        </p:txBody>
      </p:sp>
      <p:sp>
        <p:nvSpPr>
          <p:cNvPr id="56324" name="Rectangle 4"/>
          <p:cNvSpPr>
            <a:spLocks noChangeArrowheads="1"/>
          </p:cNvSpPr>
          <p:nvPr/>
        </p:nvSpPr>
        <p:spPr bwMode="auto">
          <a:xfrm>
            <a:off x="1905000" y="2743200"/>
            <a:ext cx="5790305" cy="492443"/>
          </a:xfrm>
          <a:prstGeom prst="rect">
            <a:avLst/>
          </a:prstGeom>
          <a:noFill/>
          <a:ln w="9525">
            <a:noFill/>
            <a:miter lim="800000"/>
            <a:headEnd type="none" w="sm" len="sm"/>
            <a:tailEnd type="none" w="sm" len="sm"/>
          </a:ln>
        </p:spPr>
        <p:txBody>
          <a:bodyPr wrap="none">
            <a:spAutoFit/>
          </a:bodyPr>
          <a:lstStyle/>
          <a:p>
            <a:r>
              <a:rPr lang="en-US" sz="2600" b="1" i="1" dirty="0" smtClean="0">
                <a:latin typeface="Comic Sans MS" pitchFamily="66" charset="0"/>
              </a:rPr>
              <a:t>A free black from North Carolina</a:t>
            </a:r>
            <a:endParaRPr lang="en-US" sz="2600" b="1" i="1" dirty="0">
              <a:latin typeface="Comic Sans MS" pitchFamily="66" charset="0"/>
            </a:endParaRPr>
          </a:p>
        </p:txBody>
      </p:sp>
      <p:sp>
        <p:nvSpPr>
          <p:cNvPr id="56325" name="Rectangle 5"/>
          <p:cNvSpPr>
            <a:spLocks noChangeArrowheads="1"/>
          </p:cNvSpPr>
          <p:nvPr/>
        </p:nvSpPr>
        <p:spPr bwMode="auto">
          <a:xfrm>
            <a:off x="152400" y="3736538"/>
            <a:ext cx="9430787" cy="1292662"/>
          </a:xfrm>
          <a:prstGeom prst="rect">
            <a:avLst/>
          </a:prstGeom>
          <a:noFill/>
          <a:ln w="9525">
            <a:noFill/>
            <a:miter lim="800000"/>
            <a:headEnd type="none" w="sm" len="sm"/>
            <a:tailEnd type="none" w="sm" len="sm"/>
          </a:ln>
        </p:spPr>
        <p:txBody>
          <a:bodyPr wrap="square">
            <a:spAutoFit/>
          </a:bodyPr>
          <a:lstStyle/>
          <a:p>
            <a:pPr algn="ctr"/>
            <a:r>
              <a:rPr lang="en-US" sz="2600" b="1" dirty="0" smtClean="0">
                <a:solidFill>
                  <a:srgbClr val="292934"/>
                </a:solidFill>
                <a:latin typeface="Comic Sans MS" pitchFamily="66" charset="0"/>
              </a:rPr>
              <a:t>Encouraged blacks to </a:t>
            </a:r>
            <a:r>
              <a:rPr lang="en-US" sz="2600" b="1" u="sng" dirty="0" smtClean="0">
                <a:solidFill>
                  <a:srgbClr val="292934"/>
                </a:solidFill>
                <a:latin typeface="Comic Sans MS" pitchFamily="66" charset="0"/>
              </a:rPr>
              <a:t>Fight</a:t>
            </a:r>
            <a:r>
              <a:rPr lang="en-US" sz="2600" b="1" dirty="0" smtClean="0">
                <a:solidFill>
                  <a:srgbClr val="292934"/>
                </a:solidFill>
                <a:latin typeface="Comic Sans MS" pitchFamily="66" charset="0"/>
              </a:rPr>
              <a:t> and take their </a:t>
            </a:r>
          </a:p>
          <a:p>
            <a:pPr algn="ctr"/>
            <a:r>
              <a:rPr lang="en-US" sz="2600" b="1" dirty="0" smtClean="0">
                <a:solidFill>
                  <a:srgbClr val="292934"/>
                </a:solidFill>
                <a:latin typeface="Comic Sans MS" pitchFamily="66" charset="0"/>
              </a:rPr>
              <a:t>freedom by force rather </a:t>
            </a:r>
            <a:r>
              <a:rPr lang="en-US" sz="2600" b="1" dirty="0">
                <a:solidFill>
                  <a:srgbClr val="292934"/>
                </a:solidFill>
                <a:latin typeface="Comic Sans MS" pitchFamily="66" charset="0"/>
              </a:rPr>
              <a:t>than </a:t>
            </a:r>
            <a:br>
              <a:rPr lang="en-US" sz="2600" b="1" dirty="0">
                <a:solidFill>
                  <a:srgbClr val="292934"/>
                </a:solidFill>
                <a:latin typeface="Comic Sans MS" pitchFamily="66" charset="0"/>
              </a:rPr>
            </a:br>
            <a:r>
              <a:rPr lang="en-US" sz="2600" b="1" dirty="0">
                <a:solidFill>
                  <a:srgbClr val="292934"/>
                </a:solidFill>
                <a:latin typeface="Comic Sans MS" pitchFamily="66" charset="0"/>
              </a:rPr>
              <a:t>wait to be set free by </a:t>
            </a:r>
            <a:r>
              <a:rPr lang="en-US" sz="2600" b="1" dirty="0" smtClean="0">
                <a:solidFill>
                  <a:srgbClr val="292934"/>
                </a:solidFill>
                <a:latin typeface="Comic Sans MS" pitchFamily="66" charset="0"/>
              </a:rPr>
              <a:t>whites</a:t>
            </a:r>
            <a:r>
              <a:rPr lang="en-US" sz="2600" b="1" dirty="0" smtClean="0">
                <a:solidFill>
                  <a:srgbClr val="292934"/>
                </a:solidFill>
              </a:rPr>
              <a:t>.</a:t>
            </a:r>
            <a:endParaRPr lang="en-US" sz="2600" b="1" i="1" dirty="0">
              <a:solidFill>
                <a:srgbClr val="292934"/>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lstStyle/>
          <a:p>
            <a:r>
              <a:rPr lang="en-US" dirty="0" smtClean="0">
                <a:latin typeface="BlackChancery" panose="020B0604020202020204"/>
              </a:rPr>
              <a:t>Nat Turner</a:t>
            </a:r>
            <a:endParaRPr lang="en-US" dirty="0">
              <a:latin typeface="BlackChancery" panose="020B0604020202020204"/>
            </a:endParaRPr>
          </a:p>
        </p:txBody>
      </p:sp>
      <p:sp>
        <p:nvSpPr>
          <p:cNvPr id="5" name="TextBox 4"/>
          <p:cNvSpPr txBox="1"/>
          <p:nvPr/>
        </p:nvSpPr>
        <p:spPr>
          <a:xfrm>
            <a:off x="3657600" y="1600200"/>
            <a:ext cx="5334000" cy="4832092"/>
          </a:xfrm>
          <a:prstGeom prst="rect">
            <a:avLst/>
          </a:prstGeom>
          <a:noFill/>
        </p:spPr>
        <p:txBody>
          <a:bodyPr wrap="square" rtlCol="0">
            <a:spAutoFit/>
          </a:bodyPr>
          <a:lstStyle/>
          <a:p>
            <a:pPr marL="342900" indent="-342900">
              <a:buFontTx/>
              <a:buChar char="-"/>
            </a:pPr>
            <a:r>
              <a:rPr lang="en-US" sz="2800" dirty="0" smtClean="0">
                <a:solidFill>
                  <a:srgbClr val="292934"/>
                </a:solidFill>
              </a:rPr>
              <a:t>Led a rebellion of 50 followers in 1831 in Virginia</a:t>
            </a:r>
          </a:p>
          <a:p>
            <a:endParaRPr lang="en-US" sz="2800" dirty="0" smtClean="0">
              <a:solidFill>
                <a:srgbClr val="292934"/>
              </a:solidFill>
            </a:endParaRPr>
          </a:p>
          <a:p>
            <a:pPr marL="342900" indent="-342900">
              <a:buFontTx/>
              <a:buChar char="-"/>
            </a:pPr>
            <a:r>
              <a:rPr lang="en-US" sz="2800" dirty="0" smtClean="0">
                <a:solidFill>
                  <a:srgbClr val="292934"/>
                </a:solidFill>
              </a:rPr>
              <a:t>Killed 70 white people</a:t>
            </a:r>
          </a:p>
          <a:p>
            <a:endParaRPr lang="en-US" sz="2800" dirty="0" smtClean="0">
              <a:solidFill>
                <a:srgbClr val="292934"/>
              </a:solidFill>
            </a:endParaRPr>
          </a:p>
          <a:p>
            <a:pPr marL="342900" indent="-342900">
              <a:buFontTx/>
              <a:buChar char="-"/>
            </a:pPr>
            <a:r>
              <a:rPr lang="en-US" sz="2800" dirty="0" smtClean="0">
                <a:solidFill>
                  <a:srgbClr val="292934"/>
                </a:solidFill>
              </a:rPr>
              <a:t>Turner was captured and hanged</a:t>
            </a:r>
          </a:p>
          <a:p>
            <a:endParaRPr lang="en-US" sz="2800" dirty="0" smtClean="0">
              <a:solidFill>
                <a:srgbClr val="292934"/>
              </a:solidFill>
            </a:endParaRPr>
          </a:p>
          <a:p>
            <a:pPr marL="342900" indent="-342900">
              <a:buFontTx/>
              <a:buChar char="-"/>
            </a:pPr>
            <a:r>
              <a:rPr lang="en-US" sz="2800" dirty="0" smtClean="0">
                <a:solidFill>
                  <a:srgbClr val="292934"/>
                </a:solidFill>
              </a:rPr>
              <a:t>The rebellion made people in the south fight even harder to keep slavery</a:t>
            </a:r>
            <a:endParaRPr lang="en-US" sz="2800" dirty="0">
              <a:solidFill>
                <a:srgbClr val="292934"/>
              </a:solidFill>
            </a:endParaRPr>
          </a:p>
        </p:txBody>
      </p:sp>
      <p:pic>
        <p:nvPicPr>
          <p:cNvPr id="7" name="Picture 6"/>
          <p:cNvPicPr>
            <a:picLocks noChangeAspect="1"/>
          </p:cNvPicPr>
          <p:nvPr/>
        </p:nvPicPr>
        <p:blipFill>
          <a:blip r:embed="rId2"/>
          <a:stretch>
            <a:fillRect/>
          </a:stretch>
        </p:blipFill>
        <p:spPr>
          <a:xfrm>
            <a:off x="381000" y="2209800"/>
            <a:ext cx="2990850" cy="2990850"/>
          </a:xfrm>
          <a:prstGeom prst="rect">
            <a:avLst/>
          </a:prstGeom>
        </p:spPr>
      </p:pic>
    </p:spTree>
    <p:extLst>
      <p:ext uri="{BB962C8B-B14F-4D97-AF65-F5344CB8AC3E}">
        <p14:creationId xmlns:p14="http://schemas.microsoft.com/office/powerpoint/2010/main" val="340313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lackChancery" panose="020B0604020202020204"/>
              </a:rPr>
              <a:t>Slave Code restrictions…</a:t>
            </a:r>
            <a:endParaRPr lang="en-US" dirty="0">
              <a:latin typeface="BlackChancery" panose="020B0604020202020204"/>
            </a:endParaRPr>
          </a:p>
        </p:txBody>
      </p:sp>
      <p:sp>
        <p:nvSpPr>
          <p:cNvPr id="3" name="Content Placeholder 2"/>
          <p:cNvSpPr>
            <a:spLocks noGrp="1"/>
          </p:cNvSpPr>
          <p:nvPr>
            <p:ph idx="1"/>
          </p:nvPr>
        </p:nvSpPr>
        <p:spPr>
          <a:xfrm>
            <a:off x="685800" y="1828800"/>
            <a:ext cx="7772400" cy="4267200"/>
          </a:xfrm>
        </p:spPr>
        <p:txBody>
          <a:bodyPr>
            <a:normAutofit/>
          </a:bodyPr>
          <a:lstStyle/>
          <a:p>
            <a:r>
              <a:rPr lang="en-US" sz="3200" dirty="0" smtClean="0"/>
              <a:t>Neither free nor enslaved blacks could preach about God</a:t>
            </a:r>
          </a:p>
          <a:p>
            <a:endParaRPr lang="en-US" sz="3200" dirty="0"/>
          </a:p>
          <a:p>
            <a:r>
              <a:rPr lang="en-US" sz="3200" dirty="0" smtClean="0"/>
              <a:t>Took away right to vote</a:t>
            </a:r>
          </a:p>
          <a:p>
            <a:endParaRPr lang="en-US" sz="3200" dirty="0"/>
          </a:p>
          <a:p>
            <a:r>
              <a:rPr lang="en-US" sz="3200" dirty="0" smtClean="0"/>
              <a:t>Could not own guns, purchase alcohol, assemble in public, testify in court</a:t>
            </a:r>
            <a:endParaRPr lang="en-US" sz="3200" dirty="0"/>
          </a:p>
        </p:txBody>
      </p:sp>
    </p:spTree>
    <p:extLst>
      <p:ext uri="{BB962C8B-B14F-4D97-AF65-F5344CB8AC3E}">
        <p14:creationId xmlns:p14="http://schemas.microsoft.com/office/powerpoint/2010/main" val="10597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lackChancery" panose="020B0604020202020204"/>
              </a:rPr>
              <a:t>Slave Code restrictions…</a:t>
            </a:r>
            <a:endParaRPr lang="en-US" dirty="0"/>
          </a:p>
        </p:txBody>
      </p:sp>
      <p:sp>
        <p:nvSpPr>
          <p:cNvPr id="3" name="Content Placeholder 2"/>
          <p:cNvSpPr>
            <a:spLocks noGrp="1"/>
          </p:cNvSpPr>
          <p:nvPr>
            <p:ph idx="1"/>
          </p:nvPr>
        </p:nvSpPr>
        <p:spPr>
          <a:xfrm>
            <a:off x="693821" y="1616242"/>
            <a:ext cx="7772400" cy="3581400"/>
          </a:xfrm>
        </p:spPr>
        <p:txBody>
          <a:bodyPr>
            <a:normAutofit fontScale="92500" lnSpcReduction="10000"/>
          </a:bodyPr>
          <a:lstStyle/>
          <a:p>
            <a:r>
              <a:rPr lang="en-US" sz="3200" dirty="0" smtClean="0"/>
              <a:t>Could not own private property</a:t>
            </a:r>
            <a:endParaRPr lang="en-US" sz="3200" dirty="0"/>
          </a:p>
          <a:p>
            <a:r>
              <a:rPr lang="en-US" sz="3200" dirty="0" smtClean="0"/>
              <a:t>Learn to read or write</a:t>
            </a:r>
          </a:p>
          <a:p>
            <a:endParaRPr lang="en-US" sz="3200" dirty="0" smtClean="0"/>
          </a:p>
          <a:p>
            <a:r>
              <a:rPr lang="en-US" sz="3200" dirty="0"/>
              <a:t>Arguments to support slavery</a:t>
            </a:r>
            <a:r>
              <a:rPr lang="en-US" sz="3200" dirty="0" smtClean="0"/>
              <a:t>…</a:t>
            </a:r>
            <a:endParaRPr lang="en-US" sz="3200" dirty="0"/>
          </a:p>
          <a:p>
            <a:r>
              <a:rPr lang="en-US" sz="3200" dirty="0"/>
              <a:t>Bible</a:t>
            </a:r>
          </a:p>
          <a:p>
            <a:r>
              <a:rPr lang="en-US" sz="3200" dirty="0"/>
              <a:t>Slaves benefitted from slavery</a:t>
            </a:r>
          </a:p>
          <a:p>
            <a:r>
              <a:rPr lang="en-US" sz="3200" dirty="0"/>
              <a:t>“happy slave”</a:t>
            </a:r>
          </a:p>
          <a:p>
            <a:endParaRPr lang="en-US" dirty="0" smtClean="0"/>
          </a:p>
          <a:p>
            <a:endParaRPr lang="en-US" dirty="0"/>
          </a:p>
          <a:p>
            <a:endParaRPr lang="en-US" dirty="0"/>
          </a:p>
        </p:txBody>
      </p:sp>
    </p:spTree>
    <p:extLst>
      <p:ext uri="{BB962C8B-B14F-4D97-AF65-F5344CB8AC3E}">
        <p14:creationId xmlns:p14="http://schemas.microsoft.com/office/powerpoint/2010/main" val="6245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1371600" y="1752600"/>
            <a:ext cx="6629400" cy="1447800"/>
          </a:xfrm>
          <a:prstGeom prst="rect">
            <a:avLst/>
          </a:prstGeom>
          <a:noFill/>
          <a:ln w="9525">
            <a:noFill/>
            <a:miter lim="800000"/>
            <a:headEnd type="none" w="sm" len="sm"/>
            <a:tailEnd type="none" w="sm" len="sm"/>
          </a:ln>
          <a:effectLst>
            <a:outerShdw dist="35921" dir="2700000" algn="ctr" rotWithShape="0">
              <a:schemeClr val="tx1"/>
            </a:outerShdw>
          </a:effectLst>
        </p:spPr>
        <p:txBody>
          <a:bodyPr wrap="none" anchor="ctr"/>
          <a:lstStyle/>
          <a:p>
            <a:pPr marL="914400" indent="-914400" algn="ctr">
              <a:defRPr/>
            </a:pPr>
            <a:r>
              <a:rPr lang="en-US" sz="4800" dirty="0" smtClean="0">
                <a:solidFill>
                  <a:srgbClr val="FF6600"/>
                </a:solidFill>
                <a:latin typeface="BlackChancery" pitchFamily="2" charset="0"/>
              </a:rPr>
              <a:t>Transcendentalism</a:t>
            </a:r>
            <a:endParaRPr lang="en-US" sz="3200" dirty="0">
              <a:solidFill>
                <a:srgbClr val="FF6600"/>
              </a:solidFill>
              <a:latin typeface="BlackChancery" pitchFamily="2" charset="0"/>
            </a:endParaRPr>
          </a:p>
        </p:txBody>
      </p:sp>
      <p:sp>
        <p:nvSpPr>
          <p:cNvPr id="192515" name="Text Box 3"/>
          <p:cNvSpPr txBox="1">
            <a:spLocks noChangeArrowheads="1"/>
          </p:cNvSpPr>
          <p:nvPr/>
        </p:nvSpPr>
        <p:spPr bwMode="auto">
          <a:xfrm>
            <a:off x="609600" y="3505200"/>
            <a:ext cx="8382000" cy="3046988"/>
          </a:xfrm>
          <a:prstGeom prst="rect">
            <a:avLst/>
          </a:prstGeom>
          <a:noFill/>
          <a:ln w="9525">
            <a:noFill/>
            <a:miter lim="800000"/>
            <a:headEnd type="none" w="sm" len="sm"/>
            <a:tailEnd type="none" w="sm" len="sm"/>
          </a:ln>
        </p:spPr>
        <p:txBody>
          <a:bodyPr wrap="square">
            <a:spAutoFit/>
          </a:bodyPr>
          <a:lstStyle/>
          <a:p>
            <a:pPr>
              <a:spcBef>
                <a:spcPct val="50000"/>
              </a:spcBef>
              <a:buClr>
                <a:srgbClr val="FF0000"/>
              </a:buClr>
            </a:pPr>
            <a:r>
              <a:rPr lang="en-US" sz="3200" b="1" dirty="0" smtClean="0">
                <a:solidFill>
                  <a:srgbClr val="292934"/>
                </a:solidFill>
                <a:latin typeface="Comic Sans MS" pitchFamily="66" charset="0"/>
              </a:rPr>
              <a:t>A </a:t>
            </a:r>
            <a:r>
              <a:rPr lang="en-US" sz="3200" b="1" u="sng" dirty="0" smtClean="0">
                <a:solidFill>
                  <a:srgbClr val="292934"/>
                </a:solidFill>
                <a:latin typeface="Comic Sans MS" pitchFamily="66" charset="0"/>
              </a:rPr>
              <a:t>literary</a:t>
            </a:r>
            <a:r>
              <a:rPr lang="en-US" sz="3200" b="1" dirty="0" smtClean="0">
                <a:solidFill>
                  <a:srgbClr val="292934"/>
                </a:solidFill>
                <a:latin typeface="Comic Sans MS" pitchFamily="66" charset="0"/>
              </a:rPr>
              <a:t> and philosophical movement</a:t>
            </a:r>
          </a:p>
          <a:p>
            <a:pPr>
              <a:spcBef>
                <a:spcPct val="50000"/>
              </a:spcBef>
              <a:buClr>
                <a:srgbClr val="FF0000"/>
              </a:buClr>
            </a:pPr>
            <a:r>
              <a:rPr lang="en-US" sz="3200" b="1" dirty="0" smtClean="0">
                <a:solidFill>
                  <a:srgbClr val="292934"/>
                </a:solidFill>
                <a:latin typeface="Comic Sans MS" pitchFamily="66" charset="0"/>
              </a:rPr>
              <a:t>Value </a:t>
            </a:r>
            <a:r>
              <a:rPr lang="en-US" sz="3200" b="1" u="sng" dirty="0">
                <a:solidFill>
                  <a:srgbClr val="292934"/>
                </a:solidFill>
                <a:latin typeface="Comic Sans MS" pitchFamily="66" charset="0"/>
              </a:rPr>
              <a:t>nature</a:t>
            </a:r>
            <a:r>
              <a:rPr lang="en-US" sz="3200" b="1" dirty="0">
                <a:solidFill>
                  <a:srgbClr val="292934"/>
                </a:solidFill>
                <a:latin typeface="Comic Sans MS" pitchFamily="66" charset="0"/>
              </a:rPr>
              <a:t> and what it can teach </a:t>
            </a:r>
            <a:r>
              <a:rPr lang="en-US" sz="3200" b="1" dirty="0" smtClean="0">
                <a:solidFill>
                  <a:srgbClr val="292934"/>
                </a:solidFill>
                <a:latin typeface="Comic Sans MS" pitchFamily="66" charset="0"/>
              </a:rPr>
              <a:t>you</a:t>
            </a:r>
          </a:p>
          <a:p>
            <a:pPr>
              <a:spcBef>
                <a:spcPct val="50000"/>
              </a:spcBef>
              <a:buClr>
                <a:srgbClr val="FF0000"/>
              </a:buClr>
            </a:pPr>
            <a:r>
              <a:rPr lang="en-US" sz="3200" b="1" u="sng" dirty="0" smtClean="0">
                <a:solidFill>
                  <a:srgbClr val="292934"/>
                </a:solidFill>
                <a:latin typeface="Comic Sans MS" pitchFamily="66" charset="0"/>
              </a:rPr>
              <a:t>Stressed having a Personal relationship with God</a:t>
            </a:r>
            <a:r>
              <a:rPr lang="en-US" sz="3200" b="1" dirty="0" smtClean="0">
                <a:solidFill>
                  <a:srgbClr val="292934"/>
                </a:solidFill>
                <a:latin typeface="Comic Sans MS" pitchFamily="66" charset="0"/>
              </a:rPr>
              <a:t>, individuality and personal improvement</a:t>
            </a:r>
          </a:p>
        </p:txBody>
      </p:sp>
    </p:spTree>
    <p:extLst>
      <p:ext uri="{BB962C8B-B14F-4D97-AF65-F5344CB8AC3E}">
        <p14:creationId xmlns:p14="http://schemas.microsoft.com/office/powerpoint/2010/main" val="3194760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fade">
                                      <p:cBhvr>
                                        <p:cTn id="7" dur="10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515">
                                            <p:txEl>
                                              <p:pRg st="1" end="1"/>
                                            </p:txEl>
                                          </p:spTgt>
                                        </p:tgtEl>
                                        <p:attrNameLst>
                                          <p:attrName>style.visibility</p:attrName>
                                        </p:attrNameLst>
                                      </p:cBhvr>
                                      <p:to>
                                        <p:strVal val="visible"/>
                                      </p:to>
                                    </p:set>
                                    <p:animEffect transition="in" filter="fade">
                                      <p:cBhvr>
                                        <p:cTn id="12" dur="1000"/>
                                        <p:tgtEl>
                                          <p:spTgt spid="192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2515">
                                            <p:txEl>
                                              <p:pRg st="2" end="2"/>
                                            </p:txEl>
                                          </p:spTgt>
                                        </p:tgtEl>
                                        <p:attrNameLst>
                                          <p:attrName>style.visibility</p:attrName>
                                        </p:attrNameLst>
                                      </p:cBhvr>
                                      <p:to>
                                        <p:strVal val="visible"/>
                                      </p:to>
                                    </p:set>
                                    <p:animEffect transition="in" filter="fade">
                                      <p:cBhvr>
                                        <p:cTn id="17" dur="1000"/>
                                        <p:tgtEl>
                                          <p:spTgt spid="192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1905000" y="685800"/>
            <a:ext cx="5105400" cy="1877437"/>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spcBef>
                <a:spcPct val="50000"/>
              </a:spcBef>
              <a:defRPr/>
            </a:pPr>
            <a:r>
              <a:rPr lang="en-US" sz="4000" dirty="0">
                <a:solidFill>
                  <a:srgbClr val="FF6600"/>
                </a:solidFill>
                <a:latin typeface="BlackChancery" pitchFamily="2" charset="0"/>
              </a:rPr>
              <a:t>Transcendentalist Intellectuals/Writers</a:t>
            </a:r>
            <a:r>
              <a:rPr lang="en-US" sz="3600" dirty="0">
                <a:solidFill>
                  <a:srgbClr val="FF6600"/>
                </a:solidFill>
                <a:latin typeface="BlackChancery" pitchFamily="2" charset="0"/>
              </a:rPr>
              <a:t/>
            </a:r>
            <a:br>
              <a:rPr lang="en-US" sz="3600" dirty="0">
                <a:solidFill>
                  <a:srgbClr val="FF6600"/>
                </a:solidFill>
                <a:latin typeface="BlackChancery" pitchFamily="2" charset="0"/>
              </a:rPr>
            </a:br>
            <a:r>
              <a:rPr lang="en-US" sz="3600" dirty="0">
                <a:solidFill>
                  <a:srgbClr val="FF6600"/>
                </a:solidFill>
                <a:latin typeface="BlackChancery" pitchFamily="2" charset="0"/>
              </a:rPr>
              <a:t>Concord, MA</a:t>
            </a:r>
          </a:p>
        </p:txBody>
      </p:sp>
      <p:sp>
        <p:nvSpPr>
          <p:cNvPr id="193539" name="Line 3"/>
          <p:cNvSpPr>
            <a:spLocks noChangeShapeType="1"/>
          </p:cNvSpPr>
          <p:nvPr/>
        </p:nvSpPr>
        <p:spPr bwMode="auto">
          <a:xfrm flipH="1">
            <a:off x="2667000" y="1752600"/>
            <a:ext cx="533400" cy="1371600"/>
          </a:xfrm>
          <a:prstGeom prst="line">
            <a:avLst/>
          </a:prstGeom>
          <a:noFill/>
          <a:ln w="28575">
            <a:solidFill>
              <a:schemeClr val="bg1"/>
            </a:solidFill>
            <a:round/>
            <a:headEnd type="none" w="sm" len="sm"/>
            <a:tailEnd type="arrow" w="med" len="med"/>
          </a:ln>
        </p:spPr>
        <p:txBody>
          <a:bodyPr/>
          <a:lstStyle/>
          <a:p>
            <a:endParaRPr lang="en-US"/>
          </a:p>
        </p:txBody>
      </p:sp>
      <p:sp>
        <p:nvSpPr>
          <p:cNvPr id="193540" name="Oval 4"/>
          <p:cNvSpPr>
            <a:spLocks noChangeArrowheads="1"/>
          </p:cNvSpPr>
          <p:nvPr/>
        </p:nvSpPr>
        <p:spPr bwMode="auto">
          <a:xfrm>
            <a:off x="1524000" y="3124200"/>
            <a:ext cx="1828800" cy="1066800"/>
          </a:xfrm>
          <a:prstGeom prst="ellipse">
            <a:avLst/>
          </a:prstGeom>
          <a:solidFill>
            <a:schemeClr val="bg1"/>
          </a:solidFill>
          <a:ln w="9525">
            <a:noFill/>
            <a:round/>
            <a:headEnd type="none" w="sm" len="sm"/>
            <a:tailEnd type="none" w="sm" len="sm"/>
          </a:ln>
          <a:effectLst>
            <a:prstShdw prst="shdw17" dist="17961" dir="2700000">
              <a:schemeClr val="bg1">
                <a:gamma/>
                <a:shade val="60000"/>
                <a:invGamma/>
              </a:schemeClr>
            </a:prstShdw>
          </a:effectLst>
        </p:spPr>
        <p:txBody>
          <a:bodyPr wrap="none" anchor="ctr"/>
          <a:lstStyle/>
          <a:p>
            <a:pPr algn="ctr">
              <a:defRPr/>
            </a:pPr>
            <a:r>
              <a:rPr lang="en-US" sz="2000" b="1">
                <a:latin typeface="Comic Sans MS" pitchFamily="66" charset="0"/>
              </a:rPr>
              <a:t>Ralph Waldo</a:t>
            </a:r>
          </a:p>
          <a:p>
            <a:pPr algn="ctr">
              <a:defRPr/>
            </a:pPr>
            <a:r>
              <a:rPr lang="en-US" sz="2000" b="1">
                <a:latin typeface="Comic Sans MS" pitchFamily="66" charset="0"/>
              </a:rPr>
              <a:t>Emerson</a:t>
            </a:r>
          </a:p>
        </p:txBody>
      </p:sp>
      <p:sp>
        <p:nvSpPr>
          <p:cNvPr id="193541" name="Line 5"/>
          <p:cNvSpPr>
            <a:spLocks noChangeShapeType="1"/>
          </p:cNvSpPr>
          <p:nvPr/>
        </p:nvSpPr>
        <p:spPr bwMode="auto">
          <a:xfrm>
            <a:off x="6324600" y="1752600"/>
            <a:ext cx="381000" cy="1371600"/>
          </a:xfrm>
          <a:prstGeom prst="line">
            <a:avLst/>
          </a:prstGeom>
          <a:noFill/>
          <a:ln w="28575">
            <a:solidFill>
              <a:schemeClr val="bg1"/>
            </a:solidFill>
            <a:round/>
            <a:headEnd type="none" w="sm" len="sm"/>
            <a:tailEnd type="arrow" w="med" len="med"/>
          </a:ln>
        </p:spPr>
        <p:txBody>
          <a:bodyPr/>
          <a:lstStyle/>
          <a:p>
            <a:endParaRPr lang="en-US"/>
          </a:p>
        </p:txBody>
      </p:sp>
      <p:sp>
        <p:nvSpPr>
          <p:cNvPr id="193542" name="Oval 6"/>
          <p:cNvSpPr>
            <a:spLocks noChangeArrowheads="1"/>
          </p:cNvSpPr>
          <p:nvPr/>
        </p:nvSpPr>
        <p:spPr bwMode="auto">
          <a:xfrm>
            <a:off x="5791200" y="3124200"/>
            <a:ext cx="1828800" cy="1066800"/>
          </a:xfrm>
          <a:prstGeom prst="ellipse">
            <a:avLst/>
          </a:prstGeom>
          <a:solidFill>
            <a:schemeClr val="bg1"/>
          </a:solidFill>
          <a:ln w="9525">
            <a:noFill/>
            <a:round/>
            <a:headEnd type="none" w="sm" len="sm"/>
            <a:tailEnd type="none" w="sm" len="sm"/>
          </a:ln>
          <a:effectLst>
            <a:prstShdw prst="shdw17" dist="17961" dir="2700000">
              <a:schemeClr val="bg1">
                <a:gamma/>
                <a:shade val="60000"/>
                <a:invGamma/>
              </a:schemeClr>
            </a:prstShdw>
          </a:effectLst>
        </p:spPr>
        <p:txBody>
          <a:bodyPr wrap="none" anchor="ctr"/>
          <a:lstStyle/>
          <a:p>
            <a:pPr algn="ctr">
              <a:defRPr/>
            </a:pPr>
            <a:r>
              <a:rPr lang="en-US" sz="2000" b="1">
                <a:latin typeface="Comic Sans MS" pitchFamily="66" charset="0"/>
              </a:rPr>
              <a:t>Henry David</a:t>
            </a:r>
          </a:p>
          <a:p>
            <a:pPr algn="ctr">
              <a:defRPr/>
            </a:pPr>
            <a:r>
              <a:rPr lang="en-US" sz="2000" b="1">
                <a:latin typeface="Comic Sans MS" pitchFamily="66" charset="0"/>
              </a:rPr>
              <a:t>Thoreau</a:t>
            </a:r>
          </a:p>
        </p:txBody>
      </p:sp>
      <p:sp>
        <p:nvSpPr>
          <p:cNvPr id="193543" name="Line 7"/>
          <p:cNvSpPr>
            <a:spLocks noChangeShapeType="1"/>
          </p:cNvSpPr>
          <p:nvPr/>
        </p:nvSpPr>
        <p:spPr bwMode="auto">
          <a:xfrm flipH="1">
            <a:off x="1371600" y="4038600"/>
            <a:ext cx="609600" cy="457200"/>
          </a:xfrm>
          <a:prstGeom prst="line">
            <a:avLst/>
          </a:prstGeom>
          <a:noFill/>
          <a:ln w="28575">
            <a:solidFill>
              <a:schemeClr val="bg1"/>
            </a:solidFill>
            <a:round/>
            <a:headEnd type="none" w="sm" len="sm"/>
            <a:tailEnd type="arrow" w="med" len="med"/>
          </a:ln>
        </p:spPr>
        <p:txBody>
          <a:bodyPr/>
          <a:lstStyle/>
          <a:p>
            <a:endParaRPr lang="en-US"/>
          </a:p>
        </p:txBody>
      </p:sp>
      <p:sp>
        <p:nvSpPr>
          <p:cNvPr id="193544" name="Text Box 8"/>
          <p:cNvSpPr txBox="1">
            <a:spLocks noChangeArrowheads="1"/>
          </p:cNvSpPr>
          <p:nvPr/>
        </p:nvSpPr>
        <p:spPr bwMode="auto">
          <a:xfrm>
            <a:off x="0" y="4495800"/>
            <a:ext cx="1905000" cy="701675"/>
          </a:xfrm>
          <a:prstGeom prst="rect">
            <a:avLst/>
          </a:prstGeom>
          <a:noFill/>
          <a:ln w="9525">
            <a:noFill/>
            <a:miter lim="800000"/>
            <a:headEnd type="none" w="sm" len="sm"/>
            <a:tailEnd type="none" w="sm" len="sm"/>
          </a:ln>
        </p:spPr>
        <p:txBody>
          <a:bodyPr>
            <a:spAutoFit/>
          </a:bodyPr>
          <a:lstStyle/>
          <a:p>
            <a:pPr algn="ctr">
              <a:spcBef>
                <a:spcPct val="50000"/>
              </a:spcBef>
            </a:pPr>
            <a:r>
              <a:rPr lang="en-US" sz="2000" b="1" i="1" dirty="0">
                <a:solidFill>
                  <a:srgbClr val="292934"/>
                </a:solidFill>
                <a:latin typeface="Comic Sans MS" pitchFamily="66" charset="0"/>
              </a:rPr>
              <a:t>Nature</a:t>
            </a:r>
            <a:br>
              <a:rPr lang="en-US" sz="2000" b="1" i="1" dirty="0">
                <a:solidFill>
                  <a:srgbClr val="292934"/>
                </a:solidFill>
                <a:latin typeface="Comic Sans MS" pitchFamily="66" charset="0"/>
              </a:rPr>
            </a:br>
            <a:r>
              <a:rPr lang="en-US" sz="2000" b="1" dirty="0">
                <a:solidFill>
                  <a:srgbClr val="292934"/>
                </a:solidFill>
                <a:latin typeface="Comic Sans MS" pitchFamily="66" charset="0"/>
              </a:rPr>
              <a:t>(1832)</a:t>
            </a:r>
          </a:p>
        </p:txBody>
      </p:sp>
      <p:sp>
        <p:nvSpPr>
          <p:cNvPr id="193545" name="Line 9"/>
          <p:cNvSpPr>
            <a:spLocks noChangeShapeType="1"/>
          </p:cNvSpPr>
          <p:nvPr/>
        </p:nvSpPr>
        <p:spPr bwMode="auto">
          <a:xfrm flipH="1">
            <a:off x="5410200" y="4038600"/>
            <a:ext cx="838200" cy="609600"/>
          </a:xfrm>
          <a:prstGeom prst="line">
            <a:avLst/>
          </a:prstGeom>
          <a:noFill/>
          <a:ln w="28575">
            <a:solidFill>
              <a:schemeClr val="bg1"/>
            </a:solidFill>
            <a:round/>
            <a:headEnd type="none" w="sm" len="sm"/>
            <a:tailEnd type="arrow" w="med" len="med"/>
          </a:ln>
        </p:spPr>
        <p:txBody>
          <a:bodyPr/>
          <a:lstStyle/>
          <a:p>
            <a:endParaRPr lang="en-US"/>
          </a:p>
        </p:txBody>
      </p:sp>
      <p:sp>
        <p:nvSpPr>
          <p:cNvPr id="193546" name="Text Box 10"/>
          <p:cNvSpPr txBox="1">
            <a:spLocks noChangeArrowheads="1"/>
          </p:cNvSpPr>
          <p:nvPr/>
        </p:nvSpPr>
        <p:spPr bwMode="auto">
          <a:xfrm>
            <a:off x="4572000" y="4648200"/>
            <a:ext cx="1905000" cy="701675"/>
          </a:xfrm>
          <a:prstGeom prst="rect">
            <a:avLst/>
          </a:prstGeom>
          <a:noFill/>
          <a:ln w="9525">
            <a:noFill/>
            <a:miter lim="800000"/>
            <a:headEnd type="none" w="sm" len="sm"/>
            <a:tailEnd type="none" w="sm" len="sm"/>
          </a:ln>
        </p:spPr>
        <p:txBody>
          <a:bodyPr>
            <a:spAutoFit/>
          </a:bodyPr>
          <a:lstStyle/>
          <a:p>
            <a:pPr algn="ctr">
              <a:spcBef>
                <a:spcPct val="50000"/>
              </a:spcBef>
            </a:pPr>
            <a:r>
              <a:rPr lang="en-US" sz="2000" b="1" i="1" dirty="0">
                <a:solidFill>
                  <a:srgbClr val="292934"/>
                </a:solidFill>
                <a:latin typeface="Comic Sans MS" pitchFamily="66" charset="0"/>
              </a:rPr>
              <a:t>Walden</a:t>
            </a:r>
            <a:br>
              <a:rPr lang="en-US" sz="2000" b="1" i="1" dirty="0">
                <a:solidFill>
                  <a:srgbClr val="292934"/>
                </a:solidFill>
                <a:latin typeface="Comic Sans MS" pitchFamily="66" charset="0"/>
              </a:rPr>
            </a:br>
            <a:r>
              <a:rPr lang="en-US" sz="2000" b="1" dirty="0">
                <a:solidFill>
                  <a:srgbClr val="292934"/>
                </a:solidFill>
                <a:latin typeface="Comic Sans MS" pitchFamily="66" charset="0"/>
              </a:rPr>
              <a:t>(1854)</a:t>
            </a:r>
          </a:p>
        </p:txBody>
      </p:sp>
      <p:sp>
        <p:nvSpPr>
          <p:cNvPr id="193547" name="Line 11"/>
          <p:cNvSpPr>
            <a:spLocks noChangeShapeType="1"/>
          </p:cNvSpPr>
          <p:nvPr/>
        </p:nvSpPr>
        <p:spPr bwMode="auto">
          <a:xfrm>
            <a:off x="7315200" y="4038600"/>
            <a:ext cx="381000" cy="533400"/>
          </a:xfrm>
          <a:prstGeom prst="line">
            <a:avLst/>
          </a:prstGeom>
          <a:noFill/>
          <a:ln w="28575">
            <a:solidFill>
              <a:schemeClr val="bg1"/>
            </a:solidFill>
            <a:round/>
            <a:headEnd type="none" w="sm" len="sm"/>
            <a:tailEnd type="arrow" w="med" len="med"/>
          </a:ln>
        </p:spPr>
        <p:txBody>
          <a:bodyPr/>
          <a:lstStyle/>
          <a:p>
            <a:endParaRPr lang="en-US"/>
          </a:p>
        </p:txBody>
      </p:sp>
      <p:sp>
        <p:nvSpPr>
          <p:cNvPr id="193548" name="Text Box 12"/>
          <p:cNvSpPr txBox="1">
            <a:spLocks noChangeArrowheads="1"/>
          </p:cNvSpPr>
          <p:nvPr/>
        </p:nvSpPr>
        <p:spPr bwMode="auto">
          <a:xfrm>
            <a:off x="6324600" y="4495800"/>
            <a:ext cx="2667000" cy="1006475"/>
          </a:xfrm>
          <a:prstGeom prst="rect">
            <a:avLst/>
          </a:prstGeom>
          <a:noFill/>
          <a:ln w="9525">
            <a:noFill/>
            <a:miter lim="800000"/>
            <a:headEnd type="none" w="sm" len="sm"/>
            <a:tailEnd type="none" w="sm" len="sm"/>
          </a:ln>
        </p:spPr>
        <p:txBody>
          <a:bodyPr>
            <a:spAutoFit/>
          </a:bodyPr>
          <a:lstStyle/>
          <a:p>
            <a:pPr algn="ctr">
              <a:spcBef>
                <a:spcPct val="50000"/>
              </a:spcBef>
            </a:pPr>
            <a:r>
              <a:rPr lang="en-US" sz="2000" b="1" i="1" dirty="0">
                <a:solidFill>
                  <a:srgbClr val="292934"/>
                </a:solidFill>
                <a:latin typeface="Comic Sans MS" pitchFamily="66" charset="0"/>
              </a:rPr>
              <a:t>Resistance to Civil Disobedience</a:t>
            </a:r>
            <a:br>
              <a:rPr lang="en-US" sz="2000" b="1" i="1" dirty="0">
                <a:solidFill>
                  <a:srgbClr val="292934"/>
                </a:solidFill>
                <a:latin typeface="Comic Sans MS" pitchFamily="66" charset="0"/>
              </a:rPr>
            </a:br>
            <a:r>
              <a:rPr lang="en-US" sz="2000" b="1" dirty="0">
                <a:solidFill>
                  <a:srgbClr val="292934"/>
                </a:solidFill>
                <a:latin typeface="Comic Sans MS" pitchFamily="66" charset="0"/>
              </a:rPr>
              <a:t>(1849)</a:t>
            </a:r>
          </a:p>
        </p:txBody>
      </p:sp>
      <p:sp>
        <p:nvSpPr>
          <p:cNvPr id="193549" name="Line 13"/>
          <p:cNvSpPr>
            <a:spLocks noChangeShapeType="1"/>
          </p:cNvSpPr>
          <p:nvPr/>
        </p:nvSpPr>
        <p:spPr bwMode="auto">
          <a:xfrm>
            <a:off x="2971800" y="4114800"/>
            <a:ext cx="457200" cy="609600"/>
          </a:xfrm>
          <a:prstGeom prst="line">
            <a:avLst/>
          </a:prstGeom>
          <a:noFill/>
          <a:ln w="28575">
            <a:solidFill>
              <a:schemeClr val="bg1"/>
            </a:solidFill>
            <a:round/>
            <a:headEnd type="none" w="sm" len="sm"/>
            <a:tailEnd type="arrow" w="med" len="med"/>
          </a:ln>
        </p:spPr>
        <p:txBody>
          <a:bodyPr/>
          <a:lstStyle/>
          <a:p>
            <a:endParaRPr lang="en-US"/>
          </a:p>
        </p:txBody>
      </p:sp>
      <p:sp>
        <p:nvSpPr>
          <p:cNvPr id="193550" name="Text Box 14"/>
          <p:cNvSpPr txBox="1">
            <a:spLocks noChangeArrowheads="1"/>
          </p:cNvSpPr>
          <p:nvPr/>
        </p:nvSpPr>
        <p:spPr bwMode="auto">
          <a:xfrm>
            <a:off x="2209800" y="4648200"/>
            <a:ext cx="2362200" cy="701675"/>
          </a:xfrm>
          <a:prstGeom prst="rect">
            <a:avLst/>
          </a:prstGeom>
          <a:noFill/>
          <a:ln w="9525">
            <a:noFill/>
            <a:miter lim="800000"/>
            <a:headEnd type="none" w="sm" len="sm"/>
            <a:tailEnd type="none" w="sm" len="sm"/>
          </a:ln>
        </p:spPr>
        <p:txBody>
          <a:bodyPr>
            <a:spAutoFit/>
          </a:bodyPr>
          <a:lstStyle/>
          <a:p>
            <a:pPr algn="ctr">
              <a:spcBef>
                <a:spcPct val="50000"/>
              </a:spcBef>
            </a:pPr>
            <a:r>
              <a:rPr lang="en-US" sz="2000" b="1" i="1" dirty="0">
                <a:solidFill>
                  <a:srgbClr val="292934"/>
                </a:solidFill>
                <a:latin typeface="Comic Sans MS" pitchFamily="66" charset="0"/>
              </a:rPr>
              <a:t>Self-Reliance</a:t>
            </a:r>
            <a:r>
              <a:rPr lang="en-US" sz="2000" b="1" dirty="0">
                <a:solidFill>
                  <a:srgbClr val="292934"/>
                </a:solidFill>
                <a:latin typeface="Comic Sans MS" pitchFamily="66" charset="0"/>
              </a:rPr>
              <a:t> (1841)</a:t>
            </a:r>
          </a:p>
        </p:txBody>
      </p:sp>
      <p:sp>
        <p:nvSpPr>
          <p:cNvPr id="193551" name="Line 15"/>
          <p:cNvSpPr>
            <a:spLocks noChangeShapeType="1"/>
          </p:cNvSpPr>
          <p:nvPr/>
        </p:nvSpPr>
        <p:spPr bwMode="auto">
          <a:xfrm>
            <a:off x="2438400" y="4114800"/>
            <a:ext cx="0" cy="1524000"/>
          </a:xfrm>
          <a:prstGeom prst="line">
            <a:avLst/>
          </a:prstGeom>
          <a:noFill/>
          <a:ln w="28575">
            <a:solidFill>
              <a:schemeClr val="bg1"/>
            </a:solidFill>
            <a:round/>
            <a:headEnd type="none" w="sm" len="sm"/>
            <a:tailEnd type="arrow" w="med" len="med"/>
          </a:ln>
        </p:spPr>
        <p:txBody>
          <a:bodyPr/>
          <a:lstStyle/>
          <a:p>
            <a:endParaRPr lang="en-US"/>
          </a:p>
        </p:txBody>
      </p:sp>
      <p:sp>
        <p:nvSpPr>
          <p:cNvPr id="193552" name="Text Box 16"/>
          <p:cNvSpPr txBox="1">
            <a:spLocks noChangeArrowheads="1"/>
          </p:cNvSpPr>
          <p:nvPr/>
        </p:nvSpPr>
        <p:spPr bwMode="auto">
          <a:xfrm>
            <a:off x="838200" y="5638800"/>
            <a:ext cx="2362200" cy="701675"/>
          </a:xfrm>
          <a:prstGeom prst="rect">
            <a:avLst/>
          </a:prstGeom>
          <a:noFill/>
          <a:ln w="9525">
            <a:noFill/>
            <a:miter lim="800000"/>
            <a:headEnd type="none" w="sm" len="sm"/>
            <a:tailEnd type="none" w="sm" len="sm"/>
          </a:ln>
        </p:spPr>
        <p:txBody>
          <a:bodyPr>
            <a:spAutoFit/>
          </a:bodyPr>
          <a:lstStyle/>
          <a:p>
            <a:pPr algn="ctr">
              <a:spcBef>
                <a:spcPct val="50000"/>
              </a:spcBef>
            </a:pPr>
            <a:r>
              <a:rPr lang="en-US" sz="2000" b="1" dirty="0">
                <a:solidFill>
                  <a:srgbClr val="292934"/>
                </a:solidFill>
                <a:latin typeface="Comic Sans MS" pitchFamily="66" charset="0"/>
              </a:rPr>
              <a:t>“The American Scholar” </a:t>
            </a:r>
            <a:r>
              <a:rPr lang="en-US" sz="2000" b="1" i="1" dirty="0">
                <a:solidFill>
                  <a:srgbClr val="292934"/>
                </a:solidFill>
                <a:latin typeface="Comic Sans MS" pitchFamily="66" charset="0"/>
              </a:rPr>
              <a:t> </a:t>
            </a:r>
            <a:r>
              <a:rPr lang="en-US" sz="2000" b="1" dirty="0">
                <a:solidFill>
                  <a:srgbClr val="292934"/>
                </a:solidFill>
                <a:latin typeface="Comic Sans MS" pitchFamily="66" charset="0"/>
              </a:rPr>
              <a:t>(1837)</a:t>
            </a:r>
          </a:p>
        </p:txBody>
      </p:sp>
      <p:sp>
        <p:nvSpPr>
          <p:cNvPr id="22545" name="Text Box 17"/>
          <p:cNvSpPr txBox="1">
            <a:spLocks noChangeArrowheads="1"/>
          </p:cNvSpPr>
          <p:nvPr/>
        </p:nvSpPr>
        <p:spPr bwMode="auto">
          <a:xfrm>
            <a:off x="8001000" y="6324600"/>
            <a:ext cx="914400" cy="274638"/>
          </a:xfrm>
          <a:prstGeom prst="rect">
            <a:avLst/>
          </a:prstGeom>
          <a:noFill/>
          <a:ln w="9525">
            <a:noFill/>
            <a:miter lim="800000"/>
            <a:headEnd type="none" w="sm" len="sm"/>
            <a:tailEnd type="none" w="sm" len="sm"/>
          </a:ln>
        </p:spPr>
        <p:txBody>
          <a:bodyPr>
            <a:spAutoFit/>
          </a:bodyPr>
          <a:lstStyle/>
          <a:p>
            <a:pPr>
              <a:spcBef>
                <a:spcPct val="50000"/>
              </a:spcBef>
            </a:pPr>
            <a:r>
              <a:rPr lang="en-US" sz="1200" b="1">
                <a:solidFill>
                  <a:schemeClr val="bg1"/>
                </a:solidFill>
              </a:rPr>
              <a:t>R3-1/3/4/5</a:t>
            </a:r>
          </a:p>
        </p:txBody>
      </p:sp>
      <p:pic>
        <p:nvPicPr>
          <p:cNvPr id="193554" name="Picture 18" descr="henry-david-thoreau"/>
          <p:cNvPicPr>
            <a:picLocks noChangeAspect="1" noChangeArrowheads="1"/>
          </p:cNvPicPr>
          <p:nvPr/>
        </p:nvPicPr>
        <p:blipFill>
          <a:blip r:embed="rId3" cstate="print"/>
          <a:srcRect/>
          <a:stretch>
            <a:fillRect/>
          </a:stretch>
        </p:blipFill>
        <p:spPr bwMode="auto">
          <a:xfrm>
            <a:off x="7086600" y="685800"/>
            <a:ext cx="1477365" cy="2136703"/>
          </a:xfrm>
          <a:prstGeom prst="rect">
            <a:avLst/>
          </a:prstGeom>
          <a:noFill/>
          <a:ln w="9525">
            <a:solidFill>
              <a:schemeClr val="bg1"/>
            </a:solidFill>
            <a:miter lim="800000"/>
            <a:headEnd/>
            <a:tailEnd/>
          </a:ln>
        </p:spPr>
      </p:pic>
      <p:pic>
        <p:nvPicPr>
          <p:cNvPr id="193555" name="Picture 19" descr="Ralph Walso Emerson"/>
          <p:cNvPicPr>
            <a:picLocks noChangeAspect="1" noChangeArrowheads="1"/>
          </p:cNvPicPr>
          <p:nvPr/>
        </p:nvPicPr>
        <p:blipFill>
          <a:blip r:embed="rId4" cstate="print">
            <a:lum bright="-6000" contrast="6000"/>
          </a:blip>
          <a:srcRect/>
          <a:stretch>
            <a:fillRect/>
          </a:stretch>
        </p:blipFill>
        <p:spPr bwMode="auto">
          <a:xfrm>
            <a:off x="457200" y="762000"/>
            <a:ext cx="1543050" cy="2057400"/>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2923061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3539"/>
                                        </p:tgtEl>
                                        <p:attrNameLst>
                                          <p:attrName>style.visibility</p:attrName>
                                        </p:attrNameLst>
                                      </p:cBhvr>
                                      <p:to>
                                        <p:strVal val="visible"/>
                                      </p:to>
                                    </p:set>
                                    <p:animEffect transition="in" filter="dissolve">
                                      <p:cBhvr>
                                        <p:cTn id="7" dur="500"/>
                                        <p:tgtEl>
                                          <p:spTgt spid="1935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3540"/>
                                        </p:tgtEl>
                                        <p:attrNameLst>
                                          <p:attrName>style.visibility</p:attrName>
                                        </p:attrNameLst>
                                      </p:cBhvr>
                                      <p:to>
                                        <p:strVal val="visible"/>
                                      </p:to>
                                    </p:set>
                                    <p:animEffect transition="in" filter="dissolve">
                                      <p:cBhvr>
                                        <p:cTn id="10" dur="500"/>
                                        <p:tgtEl>
                                          <p:spTgt spid="193540"/>
                                        </p:tgtEl>
                                      </p:cBhvr>
                                    </p:animEffect>
                                  </p:childTnLst>
                                </p:cTn>
                              </p:par>
                              <p:par>
                                <p:cTn id="11" presetID="1" presetClass="entr" presetSubtype="0" fill="hold" nodeType="withEffect">
                                  <p:stCondLst>
                                    <p:cond delay="0"/>
                                  </p:stCondLst>
                                  <p:childTnLst>
                                    <p:set>
                                      <p:cBhvr>
                                        <p:cTn id="12" dur="1" fill="hold">
                                          <p:stCondLst>
                                            <p:cond delay="0"/>
                                          </p:stCondLst>
                                        </p:cTn>
                                        <p:tgtEl>
                                          <p:spTgt spid="1935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3543"/>
                                        </p:tgtEl>
                                        <p:attrNameLst>
                                          <p:attrName>style.visibility</p:attrName>
                                        </p:attrNameLst>
                                      </p:cBhvr>
                                      <p:to>
                                        <p:strVal val="visible"/>
                                      </p:to>
                                    </p:set>
                                    <p:animEffect transition="in" filter="fade">
                                      <p:cBhvr>
                                        <p:cTn id="17" dur="2000"/>
                                        <p:tgtEl>
                                          <p:spTgt spid="19354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3544"/>
                                        </p:tgtEl>
                                        <p:attrNameLst>
                                          <p:attrName>style.visibility</p:attrName>
                                        </p:attrNameLst>
                                      </p:cBhvr>
                                      <p:to>
                                        <p:strVal val="visible"/>
                                      </p:to>
                                    </p:set>
                                    <p:animEffect transition="in" filter="fade">
                                      <p:cBhvr>
                                        <p:cTn id="20" dur="2000"/>
                                        <p:tgtEl>
                                          <p:spTgt spid="1935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3549"/>
                                        </p:tgtEl>
                                        <p:attrNameLst>
                                          <p:attrName>style.visibility</p:attrName>
                                        </p:attrNameLst>
                                      </p:cBhvr>
                                      <p:to>
                                        <p:strVal val="visible"/>
                                      </p:to>
                                    </p:set>
                                    <p:animEffect transition="in" filter="fade">
                                      <p:cBhvr>
                                        <p:cTn id="25" dur="2000"/>
                                        <p:tgtEl>
                                          <p:spTgt spid="1935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3550"/>
                                        </p:tgtEl>
                                        <p:attrNameLst>
                                          <p:attrName>style.visibility</p:attrName>
                                        </p:attrNameLst>
                                      </p:cBhvr>
                                      <p:to>
                                        <p:strVal val="visible"/>
                                      </p:to>
                                    </p:set>
                                    <p:animEffect transition="in" filter="fade">
                                      <p:cBhvr>
                                        <p:cTn id="28" dur="2000"/>
                                        <p:tgtEl>
                                          <p:spTgt spid="1935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3551"/>
                                        </p:tgtEl>
                                        <p:attrNameLst>
                                          <p:attrName>style.visibility</p:attrName>
                                        </p:attrNameLst>
                                      </p:cBhvr>
                                      <p:to>
                                        <p:strVal val="visible"/>
                                      </p:to>
                                    </p:set>
                                    <p:animEffect transition="in" filter="fade">
                                      <p:cBhvr>
                                        <p:cTn id="33" dur="2000"/>
                                        <p:tgtEl>
                                          <p:spTgt spid="19355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3552"/>
                                        </p:tgtEl>
                                        <p:attrNameLst>
                                          <p:attrName>style.visibility</p:attrName>
                                        </p:attrNameLst>
                                      </p:cBhvr>
                                      <p:to>
                                        <p:strVal val="visible"/>
                                      </p:to>
                                    </p:set>
                                    <p:animEffect transition="in" filter="fade">
                                      <p:cBhvr>
                                        <p:cTn id="36" dur="2000"/>
                                        <p:tgtEl>
                                          <p:spTgt spid="19355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93541"/>
                                        </p:tgtEl>
                                        <p:attrNameLst>
                                          <p:attrName>style.visibility</p:attrName>
                                        </p:attrNameLst>
                                      </p:cBhvr>
                                      <p:to>
                                        <p:strVal val="visible"/>
                                      </p:to>
                                    </p:set>
                                    <p:animEffect transition="in" filter="dissolve">
                                      <p:cBhvr>
                                        <p:cTn id="41" dur="500"/>
                                        <p:tgtEl>
                                          <p:spTgt spid="19354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93542"/>
                                        </p:tgtEl>
                                        <p:attrNameLst>
                                          <p:attrName>style.visibility</p:attrName>
                                        </p:attrNameLst>
                                      </p:cBhvr>
                                      <p:to>
                                        <p:strVal val="visible"/>
                                      </p:to>
                                    </p:set>
                                    <p:animEffect transition="in" filter="dissolve">
                                      <p:cBhvr>
                                        <p:cTn id="44" dur="500"/>
                                        <p:tgtEl>
                                          <p:spTgt spid="193542"/>
                                        </p:tgtEl>
                                      </p:cBhvr>
                                    </p:animEffect>
                                  </p:childTnLst>
                                </p:cTn>
                              </p:par>
                              <p:par>
                                <p:cTn id="45" presetID="1" presetClass="entr" presetSubtype="0" fill="hold" nodeType="withEffect">
                                  <p:stCondLst>
                                    <p:cond delay="0"/>
                                  </p:stCondLst>
                                  <p:childTnLst>
                                    <p:set>
                                      <p:cBhvr>
                                        <p:cTn id="46" dur="1" fill="hold">
                                          <p:stCondLst>
                                            <p:cond delay="0"/>
                                          </p:stCondLst>
                                        </p:cTn>
                                        <p:tgtEl>
                                          <p:spTgt spid="1935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3545"/>
                                        </p:tgtEl>
                                        <p:attrNameLst>
                                          <p:attrName>style.visibility</p:attrName>
                                        </p:attrNameLst>
                                      </p:cBhvr>
                                      <p:to>
                                        <p:strVal val="visible"/>
                                      </p:to>
                                    </p:set>
                                    <p:animEffect transition="in" filter="fade">
                                      <p:cBhvr>
                                        <p:cTn id="51" dur="2000"/>
                                        <p:tgtEl>
                                          <p:spTgt spid="19354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3546"/>
                                        </p:tgtEl>
                                        <p:attrNameLst>
                                          <p:attrName>style.visibility</p:attrName>
                                        </p:attrNameLst>
                                      </p:cBhvr>
                                      <p:to>
                                        <p:strVal val="visible"/>
                                      </p:to>
                                    </p:set>
                                    <p:animEffect transition="in" filter="fade">
                                      <p:cBhvr>
                                        <p:cTn id="54" dur="2000"/>
                                        <p:tgtEl>
                                          <p:spTgt spid="19354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3547"/>
                                        </p:tgtEl>
                                        <p:attrNameLst>
                                          <p:attrName>style.visibility</p:attrName>
                                        </p:attrNameLst>
                                      </p:cBhvr>
                                      <p:to>
                                        <p:strVal val="visible"/>
                                      </p:to>
                                    </p:set>
                                    <p:animEffect transition="in" filter="fade">
                                      <p:cBhvr>
                                        <p:cTn id="59" dur="2000"/>
                                        <p:tgtEl>
                                          <p:spTgt spid="19354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3548"/>
                                        </p:tgtEl>
                                        <p:attrNameLst>
                                          <p:attrName>style.visibility</p:attrName>
                                        </p:attrNameLst>
                                      </p:cBhvr>
                                      <p:to>
                                        <p:strVal val="visible"/>
                                      </p:to>
                                    </p:set>
                                    <p:animEffect transition="in" filter="fade">
                                      <p:cBhvr>
                                        <p:cTn id="62" dur="2000"/>
                                        <p:tgtEl>
                                          <p:spTgt spid="193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animBg="1"/>
      <p:bldP spid="193540" grpId="0" animBg="1"/>
      <p:bldP spid="193541" grpId="0" animBg="1"/>
      <p:bldP spid="193542" grpId="0" animBg="1"/>
      <p:bldP spid="193543" grpId="0" animBg="1"/>
      <p:bldP spid="193544" grpId="0"/>
      <p:bldP spid="193545" grpId="0" animBg="1"/>
      <p:bldP spid="193546" grpId="0"/>
      <p:bldP spid="193547" grpId="0" animBg="1"/>
      <p:bldP spid="193548" grpId="0"/>
      <p:bldP spid="193549" grpId="0" animBg="1"/>
      <p:bldP spid="193550" grpId="0"/>
      <p:bldP spid="193551" grpId="0" animBg="1"/>
      <p:bldP spid="1935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906462"/>
          </a:xfrm>
        </p:spPr>
        <p:txBody>
          <a:bodyPr/>
          <a:lstStyle/>
          <a:p>
            <a:r>
              <a:rPr lang="en-US" sz="4800" b="1" dirty="0" smtClean="0">
                <a:solidFill>
                  <a:srgbClr val="FF6600"/>
                </a:solidFill>
                <a:latin typeface="BlackChancery" panose="020B0604020202020204"/>
              </a:rPr>
              <a:t>Revivalism</a:t>
            </a:r>
            <a:endParaRPr lang="en-US" sz="4800" b="1" dirty="0">
              <a:solidFill>
                <a:srgbClr val="FF6600"/>
              </a:solidFill>
              <a:latin typeface="BlackChancery" panose="020B0604020202020204"/>
            </a:endParaRPr>
          </a:p>
        </p:txBody>
      </p:sp>
      <p:sp>
        <p:nvSpPr>
          <p:cNvPr id="3" name="Content Placeholder 2"/>
          <p:cNvSpPr>
            <a:spLocks noGrp="1"/>
          </p:cNvSpPr>
          <p:nvPr>
            <p:ph idx="1"/>
          </p:nvPr>
        </p:nvSpPr>
        <p:spPr>
          <a:xfrm>
            <a:off x="685800" y="1066800"/>
            <a:ext cx="8153400" cy="5029200"/>
          </a:xfrm>
        </p:spPr>
        <p:txBody>
          <a:bodyPr/>
          <a:lstStyle/>
          <a:p>
            <a:endParaRPr lang="en-US" dirty="0" smtClean="0"/>
          </a:p>
          <a:p>
            <a:r>
              <a:rPr lang="en-US" sz="4400" dirty="0">
                <a:latin typeface="Calibri" panose="020F0502020204030204" pitchFamily="34" charset="0"/>
              </a:rPr>
              <a:t>Revival – an </a:t>
            </a:r>
            <a:r>
              <a:rPr lang="en-US" sz="4400" b="1" dirty="0" smtClean="0">
                <a:latin typeface="Calibri" panose="020F0502020204030204" pitchFamily="34" charset="0"/>
              </a:rPr>
              <a:t>awakening</a:t>
            </a:r>
          </a:p>
          <a:p>
            <a:r>
              <a:rPr lang="en-US" sz="4400" dirty="0" smtClean="0">
                <a:latin typeface="Calibri" panose="020F0502020204030204" pitchFamily="34" charset="0"/>
              </a:rPr>
              <a:t>Focused on emotional </a:t>
            </a:r>
            <a:r>
              <a:rPr lang="en-US" sz="4400" u="sng" dirty="0" smtClean="0">
                <a:latin typeface="Calibri" panose="020F0502020204030204" pitchFamily="34" charset="0"/>
              </a:rPr>
              <a:t>preaching </a:t>
            </a:r>
            <a:r>
              <a:rPr lang="en-US" sz="4400" dirty="0" smtClean="0">
                <a:latin typeface="Calibri" panose="020F0502020204030204" pitchFamily="34" charset="0"/>
              </a:rPr>
              <a:t>and </a:t>
            </a:r>
            <a:r>
              <a:rPr lang="en-US" sz="4400" u="sng" dirty="0" smtClean="0">
                <a:latin typeface="Calibri" panose="020F0502020204030204" pitchFamily="34" charset="0"/>
              </a:rPr>
              <a:t>instant</a:t>
            </a:r>
            <a:r>
              <a:rPr lang="en-US" sz="4400" dirty="0" smtClean="0">
                <a:latin typeface="Calibri" panose="020F0502020204030204" pitchFamily="34" charset="0"/>
              </a:rPr>
              <a:t> conversion</a:t>
            </a:r>
          </a:p>
          <a:p>
            <a:r>
              <a:rPr lang="en-US" sz="4400" dirty="0">
                <a:latin typeface="Calibri" panose="020F0502020204030204" pitchFamily="34" charset="0"/>
              </a:rPr>
              <a:t>Preachers were easily understood by the </a:t>
            </a:r>
            <a:r>
              <a:rPr lang="en-US" sz="4400" u="sng" dirty="0">
                <a:latin typeface="Calibri" panose="020F0502020204030204" pitchFamily="34" charset="0"/>
              </a:rPr>
              <a:t>uneducated</a:t>
            </a:r>
          </a:p>
          <a:p>
            <a:endParaRPr lang="en-US" sz="4400" dirty="0" smtClean="0">
              <a:latin typeface="Calibri" panose="020F0502020204030204" pitchFamily="34" charset="0"/>
            </a:endParaRPr>
          </a:p>
        </p:txBody>
      </p:sp>
      <p:sp>
        <p:nvSpPr>
          <p:cNvPr id="4" name="AutoShape 2" descr="data:image/jpeg;base64,/9j/4AAQSkZJRgABAQAAAQABAAD/2wCEAAkGBxQSEhUUEhQVFBQXFBUXGBcYFBQVFxcUFBQXFxcVFRcYHCggGBwlHBcUITEhJSksLi4uFx8zODMsNygtLisBCgoKDg0OFxAQFywcHBwsLCwsLCwsLCwsLCwsLCwsLCwsLCwsLCwsLCwsLCwsLCwsLCwsLCwsLCwsLCwsLCwsLP/AABEIAO8A0wMBIgACEQEDEQH/xAAcAAACAgMBAQAAAAAAAAAAAAABAgMEAAUGBwj/xAA4EAACAQIDBgMHAgYCAwAAAAAAAQIDEQQhMQUGEkFRYRNxgQcikaGxwfDR4RQjMkJSYnLxM6LC/8QAGAEAAwEBAAAAAAAAAAAAAAAAAAECAwT/xAAeEQEBAQEAAwEBAQEAAAAAAAAAARECEiExAyJBYf/aAAwDAQACEQMRAD8A8vnEjsJxmG+tsZwDRQJTMjIRnnIWQePsgRkPSxGyOoTVWuRDImhGh0DhCkQqJIxAoE1MdxBWK6Q0lkTcFvMiqZgWK7QYksqYKaAsZJkLRNUI3ECqNAYWgxYJKMmBmIcCSLsP4hGYhhPTlqSU6nIrKQ0WJUq45GEN11Zgl6HAGwzkDiVjVmySEkG4GhGCQ6iKhmwIriLKAzkARl4AxgSQjcvUcKtZPLtqTVRUp0W3aKbfRK5dp4Cq8vDnf/i/qdpuBRhXq+GoJRSv3dnnc9do7CpKzcI3XZGfXWehuPmutgai1hNecWVVA+ppbNptWcIteSNHtPcjCVk06UYvrFKL88hef/D188cAssO0d3vZuDUwl6lK9Slzy96Pmlqu5ylan7pU6l+KxqpQzIZF6tDIqSjmUixFYVIkfyFsCMJYxBmhRwjNmIQxMCPck4iJBEpLxGETZgDVpsUsVaNna5Hwm2AiQGiVCuRJgojONxVUyBEAHCFAbGigCanHOy15+Rap1U2kr5W+upThRbTtlf6F3Z1BJ2b+4jen+ynAx45VejaXlZL5s9aseVbiSUI3Wmv6HpWExXElc5er/VOxbcSCTsWHMq1pXJqYhrxumePe0LdpYd+LSVqcnmv8W+nY9enI5nfLD+Jh6kbf2v4oXPWVpHhFZX0K1Sk8rE9VMhb5nSKj4RZGSmQyGismLwgGuOIpRQmWAmJDJCRG4hGNjAIwA3tamsypVibHGRs+3TM11Rs6KSJCNDSQEiDGMRooCfQeKEoOANsu9ySKy6F2lhYyinz+XqJWKtW0Y5O8tdMkv1Mp4h3V3k7fUytQz95880mvzQWlS48k1HPX7AT1bcmkrJcV3bJJcvxnpNFWRxXs72dClRTT4pOKTl9l8jtIOyzOPq/1V1chLIjmzX4jaSprRv4fVnH7U3y4ZWbUe7kkv1Yt34U5dri6qXMqY3hlBxfNS/PocTsneF4zEKFOV0v6pWstdI+ifxKW/wDvLVwddxVPiptKzcrZtZrLyYvHq3FepHDbw4Lw6048r5eTNRwG32lXlVkpTyvmle7StpcozpfsdM+CxrqpFYnqRIpqxTOoJIMWNYFgSDFbHURLATENGIiHiOEl8G5hJGJhWG3mMSuzWSWZtsWii6ZqIpTjmDg+hZqQ6gjAg5EcKZLGDJFT+pLCk7oS5FarHJpPl9OolLFSirrul9yzimkn1XxKtTEJrO2f1EKhxWKbSs8ufn3LdGlkruy69+6NdOVpduhvthYPx4SUYvJpPNW97R2fkxW4XPuvV/Z9WUaTj0a83dHcRSa6Hkm6mOlB2l/blfqlzPRKW0LpNM4u7lbePo+N2cpu0nddL2uc/tvZUJU/ClCEoqalFcKylmr8Szvmzoni4yWauU6ju880vUjyz4qcb9a7d3YEaSTS4Neul/mDfXY0a9NSavKPZP6/mpuo1rWS1fXkLiK8JKUZTTdtL6C8/ejxeBrDzUnxvRv15XJqlPL81NntLDrxanDmlJ2fqUqq6I7d1OY1NSGTKlSBsa8MsilUhZFM7FdiyRNwmSiCcQuIiRLJgtYacRNDRMSHiOJSK/UA6iYUbpK0exWlTNhVgVqi63/PMs419SFnmGESd0PzoGnS/PUnVSFjAtUaV/z5kcKZYjKxNq8UdpUfdv0+DT1NHOaWTOir0+NfP9jnto07Sz6IWp7n+ouOKT1cvkdfurtDCxp5vgqLVNuz7rqcTwlrZcuGrF5a89Cb7iOOsrsa+N4JccXll2vfp8zvdhbSUocLfO33PK8Xi/e6+9xJctDZ7rY2XjKF8nl26ff5GX6cbHXzfb1aNCV7xd/MtKm0s9eXcrbJ2hGS72JsdKUpWhJRvFXla7S6RzsrvmcavKxJUpxlCz187Z9mchvdgY043oJU5X9+SirzVk7NvM3uIxMKUXx1uF9bRXzdzj97NqpwTjW473srRtpfVc72+Bp+culZ63WnxCd30KNSLbG2ZjPFg7v3lrlrfmTQgdTJr62nT0KNaN+RssVRZXdIqUsUODMWUCzKm2wSVhpxR4MxKizLU4kcoDTYrtDRHlIHCNGLEZu3/RgsI5AK03XVKeZBUhkX5xIOANEVOAeMM/zmO0ASySpiypjqLfUElZPuJSKMcyhtXA3V7cuXU2cIcyST1QjyVxVWLWq0yY2Dpuc7Lzvnl52XkbTb9OnGH+zeS+v53IN1JrxpRbs50pxjpm8nZ37J/AGHX81mKklKyd3bN8hMLiOGSfNP6EGJoyi22srv49GVuIFeeV6Rutt2MXZyzcnz6rL6HTUdvxu3K1nzXQ8XoYhrqmX8NteSXDe+d03qsrWRj1+Ut1tP2lj0vadRVNNLmtxdKDjwSWTuk0/sc1ht4JuaXLn+qJdo7XbVovJNu71ussugeFhbqLZHDTqzg+uT5ZZ6m7lA5GnRbnFd1n553OspVlK/OztfqyuoJ8QypEFShkWeIWbANS6OYZYbPLqbCVMEKbKCh/C9itOhfkbyVLmUakLDhNRLDOz7AhTNhVWvmVnHMuIsSRjl+yMJ4UsuYSkulqx1K00WJzIWkviSIhmjIq40pXIpVLCXEkkiFwJZyyIalVRTcmopatiNkMha+IhCLlNqy/LLqaPG7wcqSv8A7SX0X6mir15Td5Nv85Am/pJ8T7VxzrTcmrLSK6RX3K1Cq4SjKOTi015pitGJCYX29MwmwI47D+NQac2ryp6ZrLXzvn5HLbd3cq0pK1OVms8nk07P7fE3Hsn2wqeKVCUnFVX7kv8ACrbpzUlk0+iPYdrpKP8ANpXq5xhZXhVck4qz/tzabT6PUejXzQ4NPO6Cmd1vlu24PjSu7e88rublm7fmpyFTDcL5rzydwxc9kou3MkhVa/75vmQeFLoI56AcuNhQbvq8vQ6jY93D/JNa6WfNW6HFQxMk9Tq9g7RpSclxWu1aMtbvp1I6ac2NjKAVAmbzFYlK9aDDTVsnqPLMyKGGTRSlh7vUvx7jU6SCXCamdNJWK7pNu9rG4r0lqQuGRpKVV/CXX5fuAnUWuTMGls6iK1aRO3qVJ9xlC8RWq1O5Dj8YqcU3zdsvI5/G7SnPT3V05+rEfljaY3bahlD3pc+i/U5/FYmdR3nJv6LyXIjkAms71aRhCZYSWIawUgSGBpVHGSlFtSTTTWqad016n1BuDt2O0sDCqmvFj7lWPNVIrXykveXn2Pl1s672ab2PZ2LU3d0aiUK0esb5TXeLu/JtcxDHuG38AoqbnG9+qy/RnlG2dm03Ubas9bq6Wh9EUOCpBSjLihJJrmmnmmanEbr4fi4vDi1e7i09Osc/kHkU9PmhbLqSk+CDt1V7W+xpsbRcJWlqfW72NSjFxhCKi+SSSPBPa9sTwMQpRVoNJerux7q/LXnjBcZxBwiDc7L3klTXDVvUjyf9y9X/AFevxOj2ftOnWXuSz5rSXwep59IynNppptNaNZNepOHO7HpKQ1zi8PvJXja7jNdGvujqtlbQhiIcUcpL+qPNPl5ruDWdSrLjclpSysLGOZNTgBoWrkFQu1adiFUipSRqD6Mwuwo5aBHqVabKlXqSVamfzNNtrG8KstX+MsNLtTFOpLssl8Si0NJi3JrO3WNCMdMyxIJYDYzQGBHiYLxGAYsyLsYgNAHsHsZ398GSwWJl/Kk/5U2//HNv+h9IN6dH55e7M+LKdSzPob2P79/xUFhMRL+fCP8ALk3nUpxWj6yj815MVgs329Hq5I8z9t+AUsIpr+qCjL0U0v8A7Z6Tienr6I5rfjBfxFGtS5yw7Uf+XvNfNIImfXy3VEJpx6kUmNdQyzFsMwMSAZd2RjnRqxnfK9pLrF6/r6FMViD1mjZj0oZ2Oe3V24qq8OdlUS9JxXNd+qOppyJrfdRYimQIuVJFacc7lQJYwyMGUjB6TnalXO3I5na9Zym+idl9zd4mso3b5ZnM1ZXNaXSFisawpmzYNFijRYGWQDHqZYCYmZcxGXADYwy3QwDYXtl46dGpCpTk4yhJSjJaprRoopEiQQR9U7j71Q2jho1VZVI+5Vh/jPqv9Zar1XI2GMpPicnyjH9/ufNe4288tnYmFWLbg7RqwX91NvP1Wq7rufTcK8K1GNSElKE4pxktHGWjD4nqPlTeXC+Fiq9PlGrP4OTa+TNRM7P2q4bg2jVtzUG/NxRxbCrRCsNw2yJQCFYyFYBJhMRKnOM4u0ou6/Pken4DHKpCM1pJJ/E8rSOn3U2mk/Ck2r/0dLvPh7dgX+d/x3KlcSTzK1OpYFWrmORrVxIwrKoYPEuO2tPL6+hp2y5j6t5FOSNOkX6JCO2I0ZlRGiINFgCSAMwAQoDMuC4ARgWuYgMUG35cWw1sgDIzseu+xnfXgf8AA15e5O7ot6Rm83T8pZtd79TyAaE2ndNpp3TTs01mmu4B2ftUqcW0sR0XAv8A0j+pxTLe09oTr1JVajvObTk7WzSS+iKbQrTRsIrCxIAFzGBgGB4viC5iAO62RtJVKSk3aWks8uJc/XJ+psoST5/M4bY+Ia4o3ydn66G9w+JstS46Obsbl0755fFGGs/inzb+JhR456qsytJlyslco1GKsKUKZhiJAoQaQAABuY0GMUAKZYxoKYEy4LmIwANhrihQGWWoxlgXEGWAFgvdgCuHUEh5MibEVAAQAQBQA2AkmHqWaZuqVW6WZokX8FUy7orlfNbuGhhVjUy5fEwtpqnVeZVkixUZWkKswsBuwLgJIWx2IhuYGKRij3AwNsALQ0YX1diPUNmAZKKv1FMYLgRkxrixYeIRmYknmZcAUDcxDWMUeoBG5CMPMwSSGMawtgADIBiYELZJQqWZE2FMA2cJK372MKETCtXq3IhZbq087cyq1mVQSwth2hWSQxCmFdAcIGFwOQ0YmSgAKYFwsgARQRJIxJFDt+aAMR2BKJN4Tt2FcLBho7BiSxiNCmLDxDbsHhLUqOV+t/kQNhh4rNAJJIVoSCoAWgWAgAkSNCoARhRjQUgI68zBkgDU/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3240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noAutofit/>
          </a:bodyPr>
          <a:lstStyle/>
          <a:p>
            <a:r>
              <a:rPr lang="en-US" sz="4800" dirty="0">
                <a:solidFill>
                  <a:srgbClr val="FF6600"/>
                </a:solidFill>
                <a:latin typeface="BlackChancery" panose="020B0604020202020204"/>
              </a:rPr>
              <a:t>Utopian Communities</a:t>
            </a:r>
            <a:br>
              <a:rPr lang="en-US" sz="4800" dirty="0">
                <a:solidFill>
                  <a:srgbClr val="FF6600"/>
                </a:solidFill>
                <a:latin typeface="BlackChancery" panose="020B0604020202020204"/>
              </a:rPr>
            </a:br>
            <a:endParaRPr lang="en-US" sz="4800" dirty="0">
              <a:solidFill>
                <a:srgbClr val="FF6600"/>
              </a:solidFill>
              <a:latin typeface="BlackChancery" panose="020B0604020202020204"/>
            </a:endParaRPr>
          </a:p>
        </p:txBody>
      </p:sp>
      <p:sp>
        <p:nvSpPr>
          <p:cNvPr id="3" name="Content Placeholder 2"/>
          <p:cNvSpPr>
            <a:spLocks noGrp="1"/>
          </p:cNvSpPr>
          <p:nvPr>
            <p:ph idx="1"/>
          </p:nvPr>
        </p:nvSpPr>
        <p:spPr>
          <a:xfrm>
            <a:off x="381000" y="1905000"/>
            <a:ext cx="8458200" cy="4648200"/>
          </a:xfrm>
        </p:spPr>
        <p:txBody>
          <a:bodyPr>
            <a:normAutofit/>
          </a:bodyPr>
          <a:lstStyle/>
          <a:p>
            <a:r>
              <a:rPr lang="en-US" sz="3200" dirty="0" smtClean="0"/>
              <a:t>Groups trying to create a “utopian</a:t>
            </a:r>
            <a:r>
              <a:rPr lang="en-US" sz="3200" dirty="0" smtClean="0"/>
              <a:t>” (</a:t>
            </a:r>
            <a:r>
              <a:rPr lang="en-US" sz="3200" u="sng" dirty="0" smtClean="0"/>
              <a:t>perfect</a:t>
            </a:r>
            <a:r>
              <a:rPr lang="en-US" sz="3200" dirty="0" smtClean="0"/>
              <a:t>) place</a:t>
            </a:r>
          </a:p>
          <a:p>
            <a:endParaRPr lang="en-US" sz="3200" dirty="0"/>
          </a:p>
          <a:p>
            <a:r>
              <a:rPr lang="en-US" sz="3200" dirty="0" smtClean="0"/>
              <a:t>No utopian communities were very </a:t>
            </a:r>
            <a:r>
              <a:rPr lang="en-US" sz="3200" u="sng" dirty="0" smtClean="0"/>
              <a:t>successful </a:t>
            </a:r>
            <a:r>
              <a:rPr lang="en-US" sz="3200" dirty="0" smtClean="0"/>
              <a:t>– members could not agree on operating methods or philosophies</a:t>
            </a:r>
            <a:endParaRPr lang="en-US" sz="3200" dirty="0"/>
          </a:p>
        </p:txBody>
      </p:sp>
    </p:spTree>
    <p:extLst>
      <p:ext uri="{BB962C8B-B14F-4D97-AF65-F5344CB8AC3E}">
        <p14:creationId xmlns:p14="http://schemas.microsoft.com/office/powerpoint/2010/main" val="21877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4193"/>
          <p:cNvPicPr>
            <a:picLocks noChangeAspect="1" noChangeArrowheads="1"/>
          </p:cNvPicPr>
          <p:nvPr/>
        </p:nvPicPr>
        <p:blipFill>
          <a:blip r:embed="rId3" cstate="print"/>
          <a:srcRect/>
          <a:stretch>
            <a:fillRect/>
          </a:stretch>
        </p:blipFill>
        <p:spPr bwMode="auto">
          <a:xfrm>
            <a:off x="838200" y="1706563"/>
            <a:ext cx="2633663" cy="3748087"/>
          </a:xfrm>
          <a:prstGeom prst="rect">
            <a:avLst/>
          </a:prstGeom>
          <a:noFill/>
          <a:ln w="9525">
            <a:solidFill>
              <a:schemeClr val="bg1"/>
            </a:solidFill>
            <a:miter lim="800000"/>
            <a:headEnd/>
            <a:tailEnd/>
          </a:ln>
        </p:spPr>
      </p:pic>
      <p:pic>
        <p:nvPicPr>
          <p:cNvPr id="200707" name="Picture 3" descr="Hive"/>
          <p:cNvPicPr>
            <a:picLocks noChangeAspect="1" noChangeArrowheads="1"/>
          </p:cNvPicPr>
          <p:nvPr/>
        </p:nvPicPr>
        <p:blipFill>
          <a:blip r:embed="rId4" cstate="print">
            <a:lum bright="6000" contrast="12000"/>
          </a:blip>
          <a:srcRect/>
          <a:stretch>
            <a:fillRect/>
          </a:stretch>
        </p:blipFill>
        <p:spPr bwMode="auto">
          <a:xfrm>
            <a:off x="4233863" y="1901824"/>
            <a:ext cx="4191000" cy="3357563"/>
          </a:xfrm>
          <a:prstGeom prst="rect">
            <a:avLst/>
          </a:prstGeom>
          <a:noFill/>
          <a:ln w="9525">
            <a:solidFill>
              <a:schemeClr val="bg1"/>
            </a:solidFill>
            <a:miter lim="800000"/>
            <a:headEnd/>
            <a:tailEnd/>
          </a:ln>
        </p:spPr>
      </p:pic>
      <p:sp>
        <p:nvSpPr>
          <p:cNvPr id="200709" name="Text Box 5"/>
          <p:cNvSpPr txBox="1">
            <a:spLocks noChangeArrowheads="1"/>
          </p:cNvSpPr>
          <p:nvPr/>
        </p:nvSpPr>
        <p:spPr bwMode="auto">
          <a:xfrm>
            <a:off x="838200" y="258271"/>
            <a:ext cx="7239000" cy="2462213"/>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spcBef>
                <a:spcPct val="50000"/>
              </a:spcBef>
              <a:defRPr/>
            </a:pPr>
            <a:r>
              <a:rPr lang="en-US" sz="4400" b="1" dirty="0" smtClean="0">
                <a:solidFill>
                  <a:srgbClr val="FF6600"/>
                </a:solidFill>
                <a:latin typeface="Comic Sans MS" pitchFamily="66" charset="0"/>
              </a:rPr>
              <a:t>Brook </a:t>
            </a:r>
            <a:r>
              <a:rPr lang="en-US" sz="4400" b="1" dirty="0">
                <a:solidFill>
                  <a:srgbClr val="FF6600"/>
                </a:solidFill>
                <a:latin typeface="Comic Sans MS" pitchFamily="66" charset="0"/>
              </a:rPr>
              <a:t>Farm</a:t>
            </a:r>
            <a:br>
              <a:rPr lang="en-US" sz="4400" b="1" dirty="0">
                <a:solidFill>
                  <a:srgbClr val="FF6600"/>
                </a:solidFill>
                <a:latin typeface="Comic Sans MS" pitchFamily="66" charset="0"/>
              </a:rPr>
            </a:br>
            <a:r>
              <a:rPr lang="en-US" sz="4400" b="1" dirty="0">
                <a:solidFill>
                  <a:srgbClr val="FF6600"/>
                </a:solidFill>
                <a:latin typeface="Comic Sans MS" pitchFamily="66" charset="0"/>
              </a:rPr>
              <a:t>West Roxbury, MA</a:t>
            </a:r>
          </a:p>
          <a:p>
            <a:pPr algn="ctr">
              <a:spcBef>
                <a:spcPct val="50000"/>
              </a:spcBef>
              <a:defRPr/>
            </a:pPr>
            <a:endParaRPr lang="en-US" sz="4400" dirty="0">
              <a:solidFill>
                <a:srgbClr val="FF6600"/>
              </a:solidFill>
              <a:latin typeface="Georgia" panose="02040502050405020303" pitchFamily="18" charset="0"/>
            </a:endParaRPr>
          </a:p>
        </p:txBody>
      </p:sp>
      <p:sp>
        <p:nvSpPr>
          <p:cNvPr id="2" name="TextBox 1"/>
          <p:cNvSpPr txBox="1"/>
          <p:nvPr/>
        </p:nvSpPr>
        <p:spPr>
          <a:xfrm>
            <a:off x="609600" y="5715000"/>
            <a:ext cx="4386263" cy="830997"/>
          </a:xfrm>
          <a:prstGeom prst="rect">
            <a:avLst/>
          </a:prstGeom>
          <a:noFill/>
        </p:spPr>
        <p:txBody>
          <a:bodyPr wrap="square" rtlCol="0">
            <a:spAutoFit/>
          </a:bodyPr>
          <a:lstStyle/>
          <a:p>
            <a:r>
              <a:rPr lang="en-US" dirty="0" smtClean="0">
                <a:latin typeface="Georgia" panose="02040502050405020303" pitchFamily="18" charset="0"/>
              </a:rPr>
              <a:t>Founder - George </a:t>
            </a:r>
            <a:r>
              <a:rPr lang="en-US" u="sng" dirty="0" smtClean="0">
                <a:latin typeface="Georgia" panose="02040502050405020303" pitchFamily="18" charset="0"/>
              </a:rPr>
              <a:t>Ripley</a:t>
            </a:r>
            <a:endParaRPr lang="en-US" sz="2000" u="sng" dirty="0">
              <a:latin typeface="Georgia" panose="02040502050405020303" pitchFamily="18" charset="0"/>
            </a:endParaRPr>
          </a:p>
          <a:p>
            <a:endParaRPr lang="en-US" dirty="0"/>
          </a:p>
        </p:txBody>
      </p:sp>
    </p:spTree>
    <p:extLst>
      <p:ext uri="{BB962C8B-B14F-4D97-AF65-F5344CB8AC3E}">
        <p14:creationId xmlns:p14="http://schemas.microsoft.com/office/powerpoint/2010/main" val="1298070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070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200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304690_m_10_03"/>
          <p:cNvPicPr>
            <a:picLocks noChangeAspect="1" noChangeArrowheads="1"/>
          </p:cNvPicPr>
          <p:nvPr/>
        </p:nvPicPr>
        <p:blipFill>
          <a:blip r:embed="rId3" cstate="print">
            <a:lum bright="-12000" contrast="18000"/>
          </a:blip>
          <a:srcRect/>
          <a:stretch>
            <a:fillRect/>
          </a:stretch>
        </p:blipFill>
        <p:spPr bwMode="auto">
          <a:xfrm>
            <a:off x="1066800" y="1252538"/>
            <a:ext cx="7086600" cy="5224462"/>
          </a:xfrm>
          <a:prstGeom prst="rect">
            <a:avLst/>
          </a:prstGeom>
          <a:noFill/>
          <a:ln w="12700">
            <a:solidFill>
              <a:schemeClr val="bg1"/>
            </a:solidFill>
            <a:miter lim="800000"/>
            <a:headEnd/>
            <a:tailEnd/>
          </a:ln>
        </p:spPr>
      </p:pic>
      <p:sp>
        <p:nvSpPr>
          <p:cNvPr id="195587" name="Text Box 3"/>
          <p:cNvSpPr txBox="1">
            <a:spLocks noChangeArrowheads="1"/>
          </p:cNvSpPr>
          <p:nvPr/>
        </p:nvSpPr>
        <p:spPr bwMode="auto">
          <a:xfrm>
            <a:off x="685800" y="304800"/>
            <a:ext cx="7772400" cy="83099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dirty="0" smtClean="0">
                <a:solidFill>
                  <a:srgbClr val="FF6600"/>
                </a:solidFill>
                <a:latin typeface="BlackChancery" pitchFamily="2" charset="0"/>
              </a:rPr>
              <a:t>  Utopian Communities</a:t>
            </a:r>
            <a:endParaRPr lang="en-US" sz="4800" dirty="0">
              <a:solidFill>
                <a:srgbClr val="FF6600"/>
              </a:solidFill>
              <a:latin typeface="BlackChancery" pitchFamily="2" charset="0"/>
            </a:endParaRPr>
          </a:p>
        </p:txBody>
      </p:sp>
    </p:spTree>
    <p:extLst>
      <p:ext uri="{BB962C8B-B14F-4D97-AF65-F5344CB8AC3E}">
        <p14:creationId xmlns:p14="http://schemas.microsoft.com/office/powerpoint/2010/main" val="13421445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188" y="685800"/>
            <a:ext cx="9144000" cy="1295400"/>
          </a:xfrm>
        </p:spPr>
        <p:txBody>
          <a:bodyPr/>
          <a:lstStyle/>
          <a:p>
            <a:r>
              <a:rPr lang="en-US" altLang="en-US" i="1" u="sng" dirty="0" smtClean="0">
                <a:solidFill>
                  <a:srgbClr val="FF6600"/>
                </a:solidFill>
              </a:rPr>
              <a:t>The </a:t>
            </a:r>
            <a:r>
              <a:rPr lang="en-US" altLang="en-US" i="1" u="sng" dirty="0" smtClean="0">
                <a:solidFill>
                  <a:srgbClr val="FF6600"/>
                </a:solidFill>
                <a:latin typeface="BlackChancery" panose="020B0604020202020204"/>
              </a:rPr>
              <a:t>Problem</a:t>
            </a:r>
            <a:r>
              <a:rPr lang="en-US" altLang="en-US" dirty="0" smtClean="0">
                <a:solidFill>
                  <a:srgbClr val="FF6600"/>
                </a:solidFill>
                <a:latin typeface="BlackChancery" panose="020B0604020202020204"/>
              </a:rPr>
              <a:t>: Low Church Attendance </a:t>
            </a:r>
          </a:p>
        </p:txBody>
      </p:sp>
      <p:sp>
        <p:nvSpPr>
          <p:cNvPr id="10243" name="Rectangle 3"/>
          <p:cNvSpPr>
            <a:spLocks noGrp="1" noChangeArrowheads="1"/>
          </p:cNvSpPr>
          <p:nvPr>
            <p:ph idx="1"/>
          </p:nvPr>
        </p:nvSpPr>
        <p:spPr>
          <a:xfrm>
            <a:off x="76200" y="2133600"/>
            <a:ext cx="9144000" cy="5486400"/>
          </a:xfrm>
          <a:noFill/>
        </p:spPr>
        <p:txBody>
          <a:bodyPr>
            <a:normAutofit/>
          </a:bodyPr>
          <a:lstStyle/>
          <a:p>
            <a:pPr>
              <a:lnSpc>
                <a:spcPct val="95000"/>
              </a:lnSpc>
            </a:pPr>
            <a:r>
              <a:rPr lang="en-US" altLang="en-US" sz="3600" dirty="0" smtClean="0"/>
              <a:t>By 1800, church membership in was low &amp; falling; Just 1 out of 15 people in America was a member of a church</a:t>
            </a:r>
          </a:p>
          <a:p>
            <a:pPr>
              <a:lnSpc>
                <a:spcPct val="95000"/>
              </a:lnSpc>
            </a:pPr>
            <a:endParaRPr lang="en-US" altLang="en-US" sz="3600" dirty="0" smtClean="0"/>
          </a:p>
          <a:p>
            <a:pPr>
              <a:lnSpc>
                <a:spcPct val="95000"/>
              </a:lnSpc>
            </a:pPr>
            <a:r>
              <a:rPr lang="en-US" altLang="en-US" sz="3600" dirty="0" smtClean="0"/>
              <a:t>Poverty, crime, &amp; immorality seemed to be increasing at an alarming rate</a:t>
            </a:r>
          </a:p>
        </p:txBody>
      </p:sp>
    </p:spTree>
    <p:extLst>
      <p:ext uri="{BB962C8B-B14F-4D97-AF65-F5344CB8AC3E}">
        <p14:creationId xmlns:p14="http://schemas.microsoft.com/office/powerpoint/2010/main" val="2857208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533400"/>
            <a:ext cx="9144000" cy="1295400"/>
          </a:xfrm>
          <a:noFill/>
        </p:spPr>
        <p:txBody>
          <a:bodyPr>
            <a:normAutofit fontScale="90000"/>
          </a:bodyPr>
          <a:lstStyle/>
          <a:p>
            <a:pPr algn="ctr"/>
            <a:r>
              <a:rPr lang="en-US" altLang="en-US" sz="4300" i="1" u="sng" dirty="0" smtClean="0">
                <a:solidFill>
                  <a:srgbClr val="FF6600"/>
                </a:solidFill>
                <a:latin typeface="BlackChancery" panose="020B0604020202020204"/>
              </a:rPr>
              <a:t>The Solution</a:t>
            </a:r>
            <a:r>
              <a:rPr lang="en-US" altLang="en-US" sz="4300" dirty="0" smtClean="0">
                <a:solidFill>
                  <a:srgbClr val="FF6600"/>
                </a:solidFill>
                <a:latin typeface="BlackChancery" panose="020B0604020202020204"/>
              </a:rPr>
              <a:t>: Second Great Awakening</a:t>
            </a:r>
            <a:br>
              <a:rPr lang="en-US" altLang="en-US" sz="4300" dirty="0" smtClean="0">
                <a:solidFill>
                  <a:srgbClr val="FF6600"/>
                </a:solidFill>
                <a:latin typeface="BlackChancery" panose="020B0604020202020204"/>
              </a:rPr>
            </a:br>
            <a:r>
              <a:rPr lang="en-US" altLang="en-US" sz="4300" dirty="0" smtClean="0">
                <a:solidFill>
                  <a:srgbClr val="FF6600"/>
                </a:solidFill>
                <a:latin typeface="BlackChancery" panose="020B0604020202020204"/>
              </a:rPr>
              <a:t>(Revivalism Section) </a:t>
            </a:r>
          </a:p>
        </p:txBody>
      </p:sp>
      <p:sp>
        <p:nvSpPr>
          <p:cNvPr id="12291" name="Rectangle 3"/>
          <p:cNvSpPr>
            <a:spLocks noGrp="1" noChangeArrowheads="1"/>
          </p:cNvSpPr>
          <p:nvPr>
            <p:ph idx="1"/>
          </p:nvPr>
        </p:nvSpPr>
        <p:spPr>
          <a:xfrm>
            <a:off x="16625" y="2133600"/>
            <a:ext cx="9144000" cy="5638800"/>
          </a:xfrm>
        </p:spPr>
        <p:txBody>
          <a:bodyPr/>
          <a:lstStyle/>
          <a:p>
            <a:pPr>
              <a:lnSpc>
                <a:spcPct val="90000"/>
              </a:lnSpc>
            </a:pPr>
            <a:r>
              <a:rPr lang="en-US" altLang="en-US" sz="3200" dirty="0" smtClean="0"/>
              <a:t>In the early 1800s, </a:t>
            </a:r>
            <a:r>
              <a:rPr lang="en-US" altLang="en-US" sz="3200" u="sng" dirty="0" smtClean="0"/>
              <a:t>evangelists</a:t>
            </a:r>
            <a:r>
              <a:rPr lang="en-US" altLang="en-US" sz="3200" dirty="0" smtClean="0"/>
              <a:t> like </a:t>
            </a:r>
            <a:r>
              <a:rPr lang="en-US" altLang="en-US" sz="3200" u="sng" dirty="0" smtClean="0"/>
              <a:t>Charles Finney</a:t>
            </a:r>
            <a:r>
              <a:rPr lang="en-US" altLang="en-US" sz="3200" dirty="0" smtClean="0"/>
              <a:t> led religious </a:t>
            </a:r>
            <a:r>
              <a:rPr lang="en-US" altLang="en-US" sz="3200" u="sng" dirty="0" smtClean="0"/>
              <a:t>revivals</a:t>
            </a:r>
            <a:r>
              <a:rPr lang="en-US" altLang="en-US" sz="3200" dirty="0" smtClean="0"/>
              <a:t> called the </a:t>
            </a:r>
            <a:r>
              <a:rPr lang="en-US" altLang="en-US" sz="3200" b="1" u="sng" dirty="0" smtClean="0"/>
              <a:t>Second Great Awakening</a:t>
            </a:r>
            <a:r>
              <a:rPr lang="en-US" altLang="en-US" sz="3200" dirty="0" smtClean="0"/>
              <a:t>:</a:t>
            </a:r>
          </a:p>
          <a:p>
            <a:pPr>
              <a:lnSpc>
                <a:spcPct val="90000"/>
              </a:lnSpc>
            </a:pPr>
            <a:endParaRPr lang="en-US" altLang="en-US" dirty="0" smtClean="0"/>
          </a:p>
          <a:p>
            <a:pPr lvl="1">
              <a:lnSpc>
                <a:spcPct val="90000"/>
              </a:lnSpc>
            </a:pPr>
            <a:r>
              <a:rPr kumimoji="0" lang="en-US" altLang="en-US" sz="2400" u="sng" dirty="0" smtClean="0"/>
              <a:t>Highly emotional “camp meetings” </a:t>
            </a:r>
            <a:r>
              <a:rPr kumimoji="0" lang="en-US" altLang="en-US" sz="2400" dirty="0" smtClean="0"/>
              <a:t>with thousands in attendance </a:t>
            </a:r>
          </a:p>
          <a:p>
            <a:pPr lvl="1">
              <a:lnSpc>
                <a:spcPct val="90000"/>
              </a:lnSpc>
            </a:pPr>
            <a:r>
              <a:rPr kumimoji="0" lang="en-US" altLang="en-US" sz="2400" dirty="0" smtClean="0"/>
              <a:t>Preachers talked about forgiveness of sin &amp; acting morally</a:t>
            </a:r>
          </a:p>
          <a:p>
            <a:pPr lvl="1">
              <a:lnSpc>
                <a:spcPct val="90000"/>
              </a:lnSpc>
            </a:pPr>
            <a:r>
              <a:rPr kumimoji="0" lang="en-US" altLang="en-US" sz="2400" dirty="0" smtClean="0"/>
              <a:t>By 1850, 1 in 6 Americans was a member of a church </a:t>
            </a:r>
            <a:endParaRPr lang="en-US" altLang="en-US" sz="2400" dirty="0" smtClean="0"/>
          </a:p>
        </p:txBody>
      </p:sp>
    </p:spTree>
    <p:extLst>
      <p:ext uri="{BB962C8B-B14F-4D97-AF65-F5344CB8AC3E}">
        <p14:creationId xmlns:p14="http://schemas.microsoft.com/office/powerpoint/2010/main" val="2453210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5791200" cy="990600"/>
          </a:xfrm>
        </p:spPr>
        <p:txBody>
          <a:bodyPr>
            <a:noAutofit/>
          </a:bodyPr>
          <a:lstStyle/>
          <a:p>
            <a:r>
              <a:rPr lang="en-US" sz="4800" b="1" dirty="0">
                <a:latin typeface="BlackChancery" panose="020B0604020202020204"/>
              </a:rPr>
              <a:t>Dominant </a:t>
            </a:r>
            <a:r>
              <a:rPr lang="en-US" sz="4800" b="1" dirty="0" smtClean="0">
                <a:latin typeface="BlackChancery" panose="020B0604020202020204"/>
              </a:rPr>
              <a:t>preacher:  </a:t>
            </a:r>
            <a:endParaRPr lang="en-US" sz="4800" b="1" dirty="0">
              <a:latin typeface="BlackChancery" panose="020B0604020202020204"/>
            </a:endParaRPr>
          </a:p>
        </p:txBody>
      </p:sp>
      <p:sp>
        <p:nvSpPr>
          <p:cNvPr id="3" name="Content Placeholder 2"/>
          <p:cNvSpPr>
            <a:spLocks noGrp="1"/>
          </p:cNvSpPr>
          <p:nvPr>
            <p:ph idx="1"/>
          </p:nvPr>
        </p:nvSpPr>
        <p:spPr>
          <a:xfrm>
            <a:off x="0" y="6172200"/>
            <a:ext cx="8229600" cy="3200400"/>
          </a:xfrm>
        </p:spPr>
        <p:txBody>
          <a:bodyPr>
            <a:normAutofit/>
          </a:bodyPr>
          <a:lstStyle/>
          <a:p>
            <a:pPr marL="0" indent="0">
              <a:buNone/>
            </a:pPr>
            <a:r>
              <a:rPr lang="en-US" sz="2800" dirty="0" smtClean="0">
                <a:latin typeface="Calibri" panose="020F0502020204030204" pitchFamily="34" charset="0"/>
              </a:rPr>
              <a:t>**Put this in the revivalism section</a:t>
            </a:r>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040" y="1295400"/>
            <a:ext cx="4226560" cy="4787432"/>
          </a:xfrm>
          <a:prstGeom prst="rect">
            <a:avLst/>
          </a:prstGeom>
        </p:spPr>
      </p:pic>
      <p:sp>
        <p:nvSpPr>
          <p:cNvPr id="5" name="Rectangle 4"/>
          <p:cNvSpPr/>
          <p:nvPr/>
        </p:nvSpPr>
        <p:spPr>
          <a:xfrm>
            <a:off x="5181600" y="1044714"/>
            <a:ext cx="3790671" cy="707886"/>
          </a:xfrm>
          <a:prstGeom prst="rect">
            <a:avLst/>
          </a:prstGeom>
        </p:spPr>
        <p:txBody>
          <a:bodyPr wrap="none">
            <a:spAutoFit/>
          </a:bodyPr>
          <a:lstStyle/>
          <a:p>
            <a:r>
              <a:rPr lang="en-US" sz="4000" dirty="0">
                <a:latin typeface="Calibri" panose="020F0502020204030204" pitchFamily="34" charset="0"/>
              </a:rPr>
              <a:t>Charles G. Finney</a:t>
            </a:r>
          </a:p>
        </p:txBody>
      </p:sp>
      <p:sp>
        <p:nvSpPr>
          <p:cNvPr id="6" name="Rectangle 5"/>
          <p:cNvSpPr/>
          <p:nvPr/>
        </p:nvSpPr>
        <p:spPr>
          <a:xfrm>
            <a:off x="5181600" y="1864817"/>
            <a:ext cx="4038600" cy="4154983"/>
          </a:xfrm>
          <a:prstGeom prst="rect">
            <a:avLst/>
          </a:prstGeom>
        </p:spPr>
        <p:txBody>
          <a:bodyPr wrap="square">
            <a:spAutoFit/>
          </a:bodyPr>
          <a:lstStyle/>
          <a:p>
            <a:pPr>
              <a:spcBef>
                <a:spcPct val="50000"/>
              </a:spcBef>
            </a:pPr>
            <a:r>
              <a:rPr lang="en-US" dirty="0">
                <a:latin typeface="+mj-lt"/>
              </a:rPr>
              <a:t>The ranges of tents, the fires, reflecting light…; the candles and lamps illuminating the encampment; hundreds moving to and fro…;the preaching, praying, singing, and shouting,… like the sound of many waters, was enough to swallow up all the powers of contemplation.</a:t>
            </a:r>
            <a:endParaRPr lang="en-US" sz="1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457200" y="228600"/>
            <a:ext cx="8229600" cy="14465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400" dirty="0">
                <a:solidFill>
                  <a:srgbClr val="FF6600"/>
                </a:solidFill>
                <a:latin typeface="Georgia" panose="02040502050405020303" pitchFamily="18" charset="0"/>
              </a:rPr>
              <a:t>Second Great Awakening</a:t>
            </a:r>
            <a:br>
              <a:rPr lang="en-US" sz="4400" dirty="0">
                <a:solidFill>
                  <a:srgbClr val="FF6600"/>
                </a:solidFill>
                <a:latin typeface="Georgia" panose="02040502050405020303" pitchFamily="18" charset="0"/>
              </a:rPr>
            </a:br>
            <a:r>
              <a:rPr lang="en-US" sz="4400" u="sng" dirty="0">
                <a:solidFill>
                  <a:srgbClr val="FF6600"/>
                </a:solidFill>
                <a:latin typeface="Georgia" panose="02040502050405020303" pitchFamily="18" charset="0"/>
              </a:rPr>
              <a:t>Revival</a:t>
            </a:r>
            <a:r>
              <a:rPr lang="en-US" sz="4400" dirty="0">
                <a:solidFill>
                  <a:srgbClr val="FF6600"/>
                </a:solidFill>
                <a:latin typeface="Georgia" panose="02040502050405020303" pitchFamily="18" charset="0"/>
              </a:rPr>
              <a:t> Meeting</a:t>
            </a:r>
          </a:p>
        </p:txBody>
      </p:sp>
      <p:pic>
        <p:nvPicPr>
          <p:cNvPr id="9219" name="Picture 3"/>
          <p:cNvPicPr>
            <a:picLocks noChangeAspect="1" noChangeArrowheads="1"/>
          </p:cNvPicPr>
          <p:nvPr/>
        </p:nvPicPr>
        <p:blipFill>
          <a:blip r:embed="rId3" cstate="print">
            <a:lum contrast="6000"/>
          </a:blip>
          <a:srcRect/>
          <a:stretch>
            <a:fillRect/>
          </a:stretch>
        </p:blipFill>
        <p:spPr bwMode="auto">
          <a:xfrm>
            <a:off x="685800" y="1963738"/>
            <a:ext cx="7772400" cy="4437062"/>
          </a:xfrm>
          <a:prstGeom prst="rect">
            <a:avLst/>
          </a:prstGeom>
          <a:noFill/>
          <a:ln w="9525">
            <a:solidFill>
              <a:schemeClr val="bg1"/>
            </a:solidFill>
            <a:miter lim="800000"/>
            <a:headEnd type="none" w="sm" len="sm"/>
            <a:tailEnd type="none" w="sm" len="sm"/>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4097</TotalTime>
  <Words>1597</Words>
  <Application>Microsoft Office PowerPoint</Application>
  <PresentationFormat>On-screen Show (4:3)</PresentationFormat>
  <Paragraphs>275</Paragraphs>
  <Slides>52</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BlackChancery</vt:lpstr>
      <vt:lpstr>Calibri</vt:lpstr>
      <vt:lpstr>Georgia</vt:lpstr>
      <vt:lpstr>Arial</vt:lpstr>
      <vt:lpstr>Wingdings</vt:lpstr>
      <vt:lpstr>Comic Sans MS</vt:lpstr>
      <vt:lpstr>Clarity</vt:lpstr>
      <vt:lpstr>PowerPoint Presentation</vt:lpstr>
      <vt:lpstr>RECAP: The Great Awakening (1730s)</vt:lpstr>
      <vt:lpstr>The Second Great Awakening Late 1700’s to early 1800’s</vt:lpstr>
      <vt:lpstr>PowerPoint Presentation</vt:lpstr>
      <vt:lpstr>Revivalism</vt:lpstr>
      <vt:lpstr>The Problem: Low Church Attendance </vt:lpstr>
      <vt:lpstr>The Solution: Second Great Awakening (Revivalism Section) </vt:lpstr>
      <vt:lpstr>Dominant preacher:  </vt:lpstr>
      <vt:lpstr>PowerPoint Presentation</vt:lpstr>
      <vt:lpstr>PowerPoint Presentation</vt:lpstr>
      <vt:lpstr>PowerPoint Presentation</vt:lpstr>
      <vt:lpstr>Unitarians</vt:lpstr>
      <vt:lpstr>A.M.E.Church (African Methodist Episcopal Church)</vt:lpstr>
      <vt:lpstr>A.M.E Church </vt:lpstr>
      <vt:lpstr>The Problem : Alcohol Abuse</vt:lpstr>
      <vt:lpstr>PowerPoint Presentation</vt:lpstr>
      <vt:lpstr>The Solution: Temperance </vt:lpstr>
      <vt:lpstr>PowerPoint Presentation</vt:lpstr>
      <vt:lpstr>The Problem: Lack of Education</vt:lpstr>
      <vt:lpstr>PowerPoint Presentation</vt:lpstr>
      <vt:lpstr>PowerPoint Presentation</vt:lpstr>
      <vt:lpstr>The Solution: Education Reform </vt:lpstr>
      <vt:lpstr>PowerPoint Presentation</vt:lpstr>
      <vt:lpstr>PowerPoint Presentation</vt:lpstr>
      <vt:lpstr>PowerPoint Presentation</vt:lpstr>
      <vt:lpstr>The Problem: Prisoners and Mentally Ill were treated poorly</vt:lpstr>
      <vt:lpstr>The Solution: Prison and Mental Health Reform</vt:lpstr>
      <vt:lpstr>PowerPoint Presentation</vt:lpstr>
      <vt:lpstr>PowerPoint Presentation</vt:lpstr>
      <vt:lpstr>PowerPoint Presentation</vt:lpstr>
      <vt:lpstr>Women’s Movement</vt:lpstr>
      <vt:lpstr>The Problem: Women Have Few Rights</vt:lpstr>
      <vt:lpstr>The Solution: Seneca Falls Convention</vt:lpstr>
      <vt:lpstr>“Men and women were CREATED EQUAL; they are both moral and accountable beings, and whatever is right for a man to do, is right for a woman to do. What then can woman do for the slave, when she herself is under the feet of man and shamed into silence.”   —Sarah &amp; Angelina Grimké, 1840 </vt:lpstr>
      <vt:lpstr>PowerPoint Presentation</vt:lpstr>
      <vt:lpstr>The Problem: Slavery </vt:lpstr>
      <vt:lpstr>PowerPoint Presentation</vt:lpstr>
      <vt:lpstr>The Solution: Abolition</vt:lpstr>
      <vt:lpstr>PowerPoint Presentation</vt:lpstr>
      <vt:lpstr>PowerPoint Presentation</vt:lpstr>
      <vt:lpstr>PowerPoint Presentation</vt:lpstr>
      <vt:lpstr>PowerPoint Presentation</vt:lpstr>
      <vt:lpstr>PowerPoint Presentation</vt:lpstr>
      <vt:lpstr>PowerPoint Presentation</vt:lpstr>
      <vt:lpstr>Nat Turner</vt:lpstr>
      <vt:lpstr>Slave Code restrictions…</vt:lpstr>
      <vt:lpstr>Slave Code restrictions…</vt:lpstr>
      <vt:lpstr>PowerPoint Presentation</vt:lpstr>
      <vt:lpstr>PowerPoint Presentation</vt:lpstr>
      <vt:lpstr>Utopian Communities </vt:lpstr>
      <vt:lpstr>PowerPoint Presentation</vt:lpstr>
      <vt:lpstr>PowerPoint Presentation</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Antebellum Reform Movements</dc:title>
  <dc:creator>Susan M. Pojer</dc:creator>
  <cp:lastModifiedBy>Kalen Perry</cp:lastModifiedBy>
  <cp:revision>313</cp:revision>
  <cp:lastPrinted>1601-01-01T00:00:00Z</cp:lastPrinted>
  <dcterms:created xsi:type="dcterms:W3CDTF">2003-11-09T01:19:05Z</dcterms:created>
  <dcterms:modified xsi:type="dcterms:W3CDTF">2018-04-09T10:52:04Z</dcterms:modified>
</cp:coreProperties>
</file>