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64" r:id="rId5"/>
    <p:sldId id="259" r:id="rId6"/>
    <p:sldId id="266" r:id="rId7"/>
    <p:sldId id="265" r:id="rId8"/>
    <p:sldId id="260" r:id="rId9"/>
    <p:sldId id="267" r:id="rId10"/>
    <p:sldId id="261" r:id="rId11"/>
    <p:sldId id="270" r:id="rId12"/>
    <p:sldId id="268" r:id="rId13"/>
    <p:sldId id="271" r:id="rId14"/>
    <p:sldId id="272" r:id="rId15"/>
    <p:sldId id="26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5/7/2018</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5/7/2018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5/7/2018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5/7/2018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5/7/2018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5/7/2018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5/7/2018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5/7/2018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5/7/2018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5/7/2018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5/7/2018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5/7/2018</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During Wartime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45972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1"/>
          <p:cNvSpPr>
            <a:spLocks noGrp="1"/>
          </p:cNvSpPr>
          <p:nvPr>
            <p:ph idx="1"/>
          </p:nvPr>
        </p:nvSpPr>
        <p:spPr>
          <a:xfrm>
            <a:off x="354842" y="1351811"/>
            <a:ext cx="5730873" cy="5267353"/>
          </a:xfrm>
        </p:spPr>
        <p:txBody>
          <a:bodyPr>
            <a:normAutofit/>
          </a:bodyPr>
          <a:lstStyle/>
          <a:p>
            <a:r>
              <a:rPr lang="en-US" sz="2400" dirty="0"/>
              <a:t>food rations were </a:t>
            </a:r>
            <a:r>
              <a:rPr lang="en-US" sz="2400" dirty="0" smtClean="0"/>
              <a:t>scarce</a:t>
            </a:r>
          </a:p>
          <a:p>
            <a:pPr marL="0" indent="0">
              <a:buNone/>
            </a:pPr>
            <a:endParaRPr lang="en-US" sz="2400" dirty="0"/>
          </a:p>
          <a:p>
            <a:pPr>
              <a:spcBef>
                <a:spcPts val="0"/>
              </a:spcBef>
            </a:pPr>
            <a:r>
              <a:rPr lang="en-US" sz="2400" dirty="0"/>
              <a:t>hygiene uncommon so there was </a:t>
            </a:r>
          </a:p>
          <a:p>
            <a:pPr marL="0" indent="0">
              <a:spcBef>
                <a:spcPts val="0"/>
              </a:spcBef>
              <a:buNone/>
            </a:pPr>
            <a:r>
              <a:rPr lang="en-US" sz="2400" dirty="0" smtClean="0"/>
              <a:t>body </a:t>
            </a:r>
            <a:r>
              <a:rPr lang="en-US" sz="2400" dirty="0"/>
              <a:t>lice, dysentery and </a:t>
            </a:r>
            <a:r>
              <a:rPr lang="en-US" sz="2400" dirty="0" smtClean="0"/>
              <a:t>diarrhea</a:t>
            </a:r>
          </a:p>
          <a:p>
            <a:pPr marL="0" indent="0">
              <a:spcBef>
                <a:spcPts val="0"/>
              </a:spcBef>
              <a:buNone/>
            </a:pPr>
            <a:r>
              <a:rPr lang="en-US" sz="2400" dirty="0" smtClean="0"/>
              <a:t>there </a:t>
            </a:r>
            <a:r>
              <a:rPr lang="en-US" sz="2400" dirty="0"/>
              <a:t>were heavy casualties and medical supplies were </a:t>
            </a:r>
            <a:r>
              <a:rPr lang="en-US" sz="2400" dirty="0" smtClean="0"/>
              <a:t>limited</a:t>
            </a:r>
            <a:endParaRPr lang="en-US" sz="2400" dirty="0"/>
          </a:p>
        </p:txBody>
      </p:sp>
      <p:sp>
        <p:nvSpPr>
          <p:cNvPr id="3" name="Title 2"/>
          <p:cNvSpPr>
            <a:spLocks noGrp="1"/>
          </p:cNvSpPr>
          <p:nvPr>
            <p:ph type="title"/>
          </p:nvPr>
        </p:nvSpPr>
        <p:spPr>
          <a:xfrm>
            <a:off x="354842" y="365760"/>
            <a:ext cx="10599670" cy="848891"/>
          </a:xfrm>
        </p:spPr>
        <p:txBody>
          <a:bodyPr/>
          <a:lstStyle/>
          <a:p>
            <a:pPr>
              <a:defRPr/>
            </a:pPr>
            <a:r>
              <a:rPr dirty="0" smtClean="0"/>
              <a:t>Soldier’s Life</a:t>
            </a:r>
            <a:endParaRPr dirty="0"/>
          </a:p>
        </p:txBody>
      </p:sp>
      <p:pic>
        <p:nvPicPr>
          <p:cNvPr id="69637" name="Picture 4" descr="http://www.goroundtown.com/wp-content/uploads/2011/05/andersonville-civil-war-prison-life.jpg"/>
          <p:cNvPicPr>
            <a:picLocks noChangeAspect="1" noChangeArrowheads="1"/>
          </p:cNvPicPr>
          <p:nvPr/>
        </p:nvPicPr>
        <p:blipFill>
          <a:blip r:embed="rId2" cstate="print"/>
          <a:srcRect/>
          <a:stretch>
            <a:fillRect/>
          </a:stretch>
        </p:blipFill>
        <p:spPr bwMode="auto">
          <a:xfrm>
            <a:off x="5798527" y="166351"/>
            <a:ext cx="4839422" cy="3707273"/>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3100714" y="3731919"/>
            <a:ext cx="4762500" cy="3028950"/>
          </a:xfrm>
          <a:prstGeom prst="rect">
            <a:avLst/>
          </a:prstGeom>
        </p:spPr>
      </p:pic>
    </p:spTree>
    <p:extLst>
      <p:ext uri="{BB962C8B-B14F-4D97-AF65-F5344CB8AC3E}">
        <p14:creationId xmlns:p14="http://schemas.microsoft.com/office/powerpoint/2010/main" val="912479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1872" y="696192"/>
            <a:ext cx="8595360" cy="5483946"/>
          </a:xfrm>
        </p:spPr>
        <p:txBody>
          <a:bodyPr>
            <a:normAutofit fontScale="85000" lnSpcReduction="20000"/>
          </a:bodyPr>
          <a:lstStyle/>
          <a:p>
            <a:r>
              <a:rPr lang="en-US" sz="9600" dirty="0" smtClean="0"/>
              <a:t>Page </a:t>
            </a:r>
            <a:r>
              <a:rPr lang="en-US" sz="9600" dirty="0" smtClean="0"/>
              <a:t>354-55</a:t>
            </a:r>
          </a:p>
          <a:p>
            <a:endParaRPr lang="en-US" sz="9600" dirty="0" smtClean="0"/>
          </a:p>
          <a:p>
            <a:r>
              <a:rPr lang="en-US" sz="9600" dirty="0" smtClean="0"/>
              <a:t>Sect: Soldiers Suffer on Both Sides</a:t>
            </a:r>
            <a:endParaRPr lang="en-US" sz="9600" dirty="0"/>
          </a:p>
        </p:txBody>
      </p:sp>
    </p:spTree>
    <p:extLst>
      <p:ext uri="{BB962C8B-B14F-4D97-AF65-F5344CB8AC3E}">
        <p14:creationId xmlns:p14="http://schemas.microsoft.com/office/powerpoint/2010/main" val="2812702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2" y="180304"/>
            <a:ext cx="10476840" cy="811369"/>
          </a:xfrm>
        </p:spPr>
        <p:txBody>
          <a:bodyPr/>
          <a:lstStyle/>
          <a:p>
            <a:r>
              <a:rPr lang="en-US" dirty="0" smtClean="0"/>
              <a:t>Prisons</a:t>
            </a:r>
            <a:endParaRPr lang="en-US" dirty="0"/>
          </a:p>
        </p:txBody>
      </p:sp>
      <p:sp>
        <p:nvSpPr>
          <p:cNvPr id="3" name="Content Placeholder 2"/>
          <p:cNvSpPr>
            <a:spLocks noGrp="1"/>
          </p:cNvSpPr>
          <p:nvPr>
            <p:ph idx="1"/>
          </p:nvPr>
        </p:nvSpPr>
        <p:spPr>
          <a:xfrm>
            <a:off x="245658" y="1123923"/>
            <a:ext cx="10304059" cy="5477174"/>
          </a:xfrm>
        </p:spPr>
        <p:txBody>
          <a:bodyPr>
            <a:normAutofit lnSpcReduction="10000"/>
          </a:bodyPr>
          <a:lstStyle/>
          <a:p>
            <a:r>
              <a:rPr lang="en-US" sz="2800" dirty="0"/>
              <a:t>war prisons had terrible conditions</a:t>
            </a:r>
          </a:p>
          <a:p>
            <a:r>
              <a:rPr lang="en-US" sz="2800" dirty="0"/>
              <a:t>Southern prisons were very crowded as the North did not participate in prisoner exchange after the South refused to return </a:t>
            </a:r>
            <a:r>
              <a:rPr lang="en-US" sz="2800" dirty="0" smtClean="0"/>
              <a:t>African-Americans</a:t>
            </a:r>
          </a:p>
          <a:p>
            <a:endParaRPr lang="en-US" sz="2800" dirty="0" smtClean="0"/>
          </a:p>
          <a:p>
            <a:pPr>
              <a:spcBef>
                <a:spcPts val="0"/>
              </a:spcBef>
            </a:pPr>
            <a:r>
              <a:rPr lang="en-US" sz="2800" dirty="0"/>
              <a:t>war prisons did </a:t>
            </a:r>
            <a:r>
              <a:rPr lang="en-US" sz="2800" dirty="0" smtClean="0"/>
              <a:t>NOT have </a:t>
            </a:r>
          </a:p>
          <a:p>
            <a:pPr marL="0" indent="0">
              <a:spcBef>
                <a:spcPts val="0"/>
              </a:spcBef>
              <a:buNone/>
            </a:pPr>
            <a:r>
              <a:rPr lang="en-US" sz="2800" dirty="0" smtClean="0"/>
              <a:t>adequate </a:t>
            </a:r>
            <a:r>
              <a:rPr lang="en-US" sz="2800" dirty="0"/>
              <a:t>space, food and </a:t>
            </a:r>
            <a:endParaRPr lang="en-US" sz="2800" dirty="0" smtClean="0"/>
          </a:p>
          <a:p>
            <a:pPr marL="0" indent="0">
              <a:spcBef>
                <a:spcPts val="0"/>
              </a:spcBef>
              <a:buNone/>
            </a:pPr>
            <a:r>
              <a:rPr lang="en-US" sz="2800" dirty="0" smtClean="0"/>
              <a:t>sleeping </a:t>
            </a:r>
            <a:r>
              <a:rPr lang="en-US" sz="2800" dirty="0"/>
              <a:t>barracks for men </a:t>
            </a:r>
            <a:endParaRPr lang="en-US" sz="2800" dirty="0" smtClean="0"/>
          </a:p>
          <a:p>
            <a:pPr marL="0" indent="0">
              <a:spcBef>
                <a:spcPts val="0"/>
              </a:spcBef>
              <a:buNone/>
            </a:pPr>
            <a:r>
              <a:rPr lang="en-US" sz="2800" dirty="0" smtClean="0"/>
              <a:t>And nothing </a:t>
            </a:r>
            <a:r>
              <a:rPr lang="en-US" sz="2800" dirty="0"/>
              <a:t>to protect </a:t>
            </a:r>
            <a:r>
              <a:rPr lang="en-US" sz="2800" dirty="0" smtClean="0"/>
              <a:t>them</a:t>
            </a:r>
          </a:p>
          <a:p>
            <a:pPr marL="0" indent="0">
              <a:spcBef>
                <a:spcPts val="0"/>
              </a:spcBef>
              <a:buNone/>
            </a:pPr>
            <a:r>
              <a:rPr lang="en-US" sz="2800" dirty="0" smtClean="0"/>
              <a:t> </a:t>
            </a:r>
            <a:r>
              <a:rPr lang="en-US" sz="2800" dirty="0"/>
              <a:t>from the harsh winters </a:t>
            </a:r>
            <a:endParaRPr lang="en-US" sz="2800" dirty="0" smtClean="0"/>
          </a:p>
          <a:p>
            <a:pPr marL="0" indent="0">
              <a:spcBef>
                <a:spcPts val="0"/>
              </a:spcBef>
              <a:buNone/>
            </a:pPr>
            <a:r>
              <a:rPr lang="en-US" sz="2800" dirty="0" smtClean="0"/>
              <a:t>where </a:t>
            </a:r>
            <a:r>
              <a:rPr lang="en-US" sz="2800" dirty="0"/>
              <a:t>many contracted </a:t>
            </a:r>
            <a:endParaRPr lang="en-US" sz="2800" dirty="0" smtClean="0"/>
          </a:p>
          <a:p>
            <a:pPr marL="0" indent="0">
              <a:spcBef>
                <a:spcPts val="0"/>
              </a:spcBef>
              <a:buNone/>
            </a:pPr>
            <a:r>
              <a:rPr lang="en-US" sz="2800" dirty="0" smtClean="0"/>
              <a:t>pneumonia</a:t>
            </a:r>
            <a:endParaRPr lang="en-US" sz="2800" dirty="0"/>
          </a:p>
          <a:p>
            <a:endParaRPr lang="en-US" sz="2800" dirty="0"/>
          </a:p>
          <a:p>
            <a:endParaRPr lang="en-US" dirty="0"/>
          </a:p>
        </p:txBody>
      </p:sp>
      <p:pic>
        <p:nvPicPr>
          <p:cNvPr id="5" name="Picture 4"/>
          <p:cNvPicPr>
            <a:picLocks noChangeAspect="1"/>
          </p:cNvPicPr>
          <p:nvPr/>
        </p:nvPicPr>
        <p:blipFill>
          <a:blip r:embed="rId2"/>
          <a:stretch>
            <a:fillRect/>
          </a:stretch>
        </p:blipFill>
        <p:spPr>
          <a:xfrm>
            <a:off x="5513598" y="2705372"/>
            <a:ext cx="4791075" cy="3895725"/>
          </a:xfrm>
          <a:prstGeom prst="rect">
            <a:avLst/>
          </a:prstGeom>
        </p:spPr>
      </p:pic>
    </p:spTree>
    <p:extLst>
      <p:ext uri="{BB962C8B-B14F-4D97-AF65-F5344CB8AC3E}">
        <p14:creationId xmlns:p14="http://schemas.microsoft.com/office/powerpoint/2010/main" val="19212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5546086" y="3284050"/>
            <a:ext cx="5633192" cy="3432345"/>
          </a:xfrm>
          <a:prstGeom prst="rect">
            <a:avLst/>
          </a:prstGeom>
        </p:spPr>
      </p:pic>
      <p:pic>
        <p:nvPicPr>
          <p:cNvPr id="4" name="Content Placeholder 3"/>
          <p:cNvPicPr>
            <a:picLocks noGrp="1" noChangeAspect="1"/>
          </p:cNvPicPr>
          <p:nvPr>
            <p:ph idx="1"/>
          </p:nvPr>
        </p:nvPicPr>
        <p:blipFill>
          <a:blip r:embed="rId3"/>
          <a:stretch>
            <a:fillRect/>
          </a:stretch>
        </p:blipFill>
        <p:spPr>
          <a:xfrm>
            <a:off x="105870" y="103032"/>
            <a:ext cx="6565386" cy="4225996"/>
          </a:xfrm>
          <a:prstGeom prst="rect">
            <a:avLst/>
          </a:prstGeom>
        </p:spPr>
      </p:pic>
      <p:pic>
        <p:nvPicPr>
          <p:cNvPr id="6" name="Picture 5"/>
          <p:cNvPicPr>
            <a:picLocks noChangeAspect="1"/>
          </p:cNvPicPr>
          <p:nvPr/>
        </p:nvPicPr>
        <p:blipFill>
          <a:blip r:embed="rId4"/>
          <a:stretch>
            <a:fillRect/>
          </a:stretch>
        </p:blipFill>
        <p:spPr>
          <a:xfrm>
            <a:off x="6092928" y="103032"/>
            <a:ext cx="5086350" cy="3819525"/>
          </a:xfrm>
          <a:prstGeom prst="rect">
            <a:avLst/>
          </a:prstGeom>
        </p:spPr>
      </p:pic>
    </p:spTree>
    <p:extLst>
      <p:ext uri="{BB962C8B-B14F-4D97-AF65-F5344CB8AC3E}">
        <p14:creationId xmlns:p14="http://schemas.microsoft.com/office/powerpoint/2010/main" val="273149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857733"/>
          </a:xfrm>
        </p:spPr>
        <p:txBody>
          <a:bodyPr/>
          <a:lstStyle/>
          <a:p>
            <a:r>
              <a:rPr lang="en-US" dirty="0" smtClean="0"/>
              <a:t>Andersonville Prison, </a:t>
            </a:r>
            <a:endParaRPr lang="en-US" dirty="0"/>
          </a:p>
        </p:txBody>
      </p:sp>
      <p:pic>
        <p:nvPicPr>
          <p:cNvPr id="4" name="Content Placeholder 3"/>
          <p:cNvPicPr>
            <a:picLocks noGrp="1" noChangeAspect="1"/>
          </p:cNvPicPr>
          <p:nvPr>
            <p:ph idx="1"/>
          </p:nvPr>
        </p:nvPicPr>
        <p:blipFill>
          <a:blip r:embed="rId2"/>
          <a:stretch>
            <a:fillRect/>
          </a:stretch>
        </p:blipFill>
        <p:spPr>
          <a:xfrm>
            <a:off x="155619" y="1880316"/>
            <a:ext cx="5555126" cy="4520484"/>
          </a:xfrm>
          <a:prstGeom prst="rect">
            <a:avLst/>
          </a:prstGeom>
        </p:spPr>
      </p:pic>
      <p:sp>
        <p:nvSpPr>
          <p:cNvPr id="5" name="Rectangle 4"/>
          <p:cNvSpPr/>
          <p:nvPr/>
        </p:nvSpPr>
        <p:spPr>
          <a:xfrm>
            <a:off x="5821250" y="2026172"/>
            <a:ext cx="5267459" cy="3970318"/>
          </a:xfrm>
          <a:prstGeom prst="rect">
            <a:avLst/>
          </a:prstGeom>
        </p:spPr>
        <p:txBody>
          <a:bodyPr wrap="square">
            <a:spAutoFit/>
          </a:bodyPr>
          <a:lstStyle/>
          <a:p>
            <a:r>
              <a:rPr lang="en-US" dirty="0"/>
              <a:t>It was commanded by Captain Henry </a:t>
            </a:r>
            <a:r>
              <a:rPr lang="en-US" dirty="0" err="1"/>
              <a:t>Wirz</a:t>
            </a:r>
            <a:r>
              <a:rPr lang="en-US" dirty="0"/>
              <a:t>, who was tried and executed after the war for war crimes. </a:t>
            </a:r>
            <a:endParaRPr lang="en-US" dirty="0" smtClean="0"/>
          </a:p>
          <a:p>
            <a:endParaRPr lang="en-US" dirty="0"/>
          </a:p>
          <a:p>
            <a:r>
              <a:rPr lang="en-US" dirty="0" smtClean="0"/>
              <a:t>It </a:t>
            </a:r>
            <a:r>
              <a:rPr lang="en-US" dirty="0"/>
              <a:t>was overcrowded to four times its capacity, with an inadequate water supply, inadequate food rations, and unsanitary conditions. </a:t>
            </a:r>
            <a:endParaRPr lang="en-US" dirty="0" smtClean="0"/>
          </a:p>
          <a:p>
            <a:endParaRPr lang="en-US" dirty="0"/>
          </a:p>
          <a:p>
            <a:r>
              <a:rPr lang="en-US" dirty="0" smtClean="0"/>
              <a:t>Of </a:t>
            </a:r>
            <a:r>
              <a:rPr lang="en-US" dirty="0"/>
              <a:t>the approximately 45,000 Union prisoners held at Camp Sumter during the war, nearly 13,000 died. </a:t>
            </a:r>
            <a:endParaRPr lang="en-US" dirty="0" smtClean="0"/>
          </a:p>
          <a:p>
            <a:endParaRPr lang="en-US" dirty="0"/>
          </a:p>
          <a:p>
            <a:r>
              <a:rPr lang="en-US" dirty="0" smtClean="0"/>
              <a:t>The </a:t>
            </a:r>
            <a:r>
              <a:rPr lang="en-US" dirty="0"/>
              <a:t>chief causes of death were scurvy, diarrhea, and dysentery.</a:t>
            </a:r>
          </a:p>
        </p:txBody>
      </p:sp>
    </p:spTree>
    <p:extLst>
      <p:ext uri="{BB962C8B-B14F-4D97-AF65-F5344CB8AC3E}">
        <p14:creationId xmlns:p14="http://schemas.microsoft.com/office/powerpoint/2010/main" val="586106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1"/>
          <p:cNvSpPr>
            <a:spLocks noGrp="1"/>
          </p:cNvSpPr>
          <p:nvPr>
            <p:ph idx="1"/>
          </p:nvPr>
        </p:nvSpPr>
        <p:spPr>
          <a:xfrm>
            <a:off x="300251" y="1487606"/>
            <a:ext cx="10367749" cy="5131558"/>
          </a:xfrm>
        </p:spPr>
        <p:txBody>
          <a:bodyPr>
            <a:normAutofit/>
          </a:bodyPr>
          <a:lstStyle/>
          <a:p>
            <a:r>
              <a:rPr lang="en-US" sz="2800" dirty="0" smtClean="0"/>
              <a:t>The U.S. government created the </a:t>
            </a:r>
          </a:p>
          <a:p>
            <a:pPr marL="0" indent="0">
              <a:buNone/>
            </a:pPr>
            <a:r>
              <a:rPr lang="en-US" sz="2800" dirty="0" smtClean="0"/>
              <a:t>United </a:t>
            </a:r>
            <a:r>
              <a:rPr lang="en-US" sz="2800" dirty="0"/>
              <a:t>States Sanitary Commission </a:t>
            </a:r>
            <a:r>
              <a:rPr lang="en-US" sz="2800" dirty="0" smtClean="0"/>
              <a:t>to… </a:t>
            </a:r>
          </a:p>
          <a:p>
            <a:pPr marL="0" indent="0">
              <a:spcBef>
                <a:spcPts val="0"/>
              </a:spcBef>
              <a:buNone/>
            </a:pPr>
            <a:r>
              <a:rPr lang="en-US" sz="2800" dirty="0" smtClean="0"/>
              <a:t>1. Teach soldiers how to improve </a:t>
            </a:r>
          </a:p>
          <a:p>
            <a:pPr marL="0" indent="0">
              <a:spcBef>
                <a:spcPts val="0"/>
              </a:spcBef>
              <a:buNone/>
            </a:pPr>
            <a:r>
              <a:rPr lang="en-US" sz="2800" dirty="0" smtClean="0"/>
              <a:t>Hygiene</a:t>
            </a:r>
          </a:p>
          <a:p>
            <a:pPr marL="0" indent="0">
              <a:spcBef>
                <a:spcPts val="0"/>
              </a:spcBef>
              <a:buNone/>
            </a:pPr>
            <a:endParaRPr lang="en-US" sz="2800" dirty="0"/>
          </a:p>
          <a:p>
            <a:pPr marL="0" indent="0">
              <a:spcBef>
                <a:spcPts val="0"/>
              </a:spcBef>
              <a:buNone/>
            </a:pPr>
            <a:r>
              <a:rPr lang="en-US" sz="2800" dirty="0" smtClean="0"/>
              <a:t>2. train female </a:t>
            </a:r>
            <a:r>
              <a:rPr lang="en-US" sz="2800" dirty="0"/>
              <a:t>nurses </a:t>
            </a:r>
            <a:endParaRPr lang="en-US" sz="2800" dirty="0" smtClean="0"/>
          </a:p>
          <a:p>
            <a:pPr>
              <a:spcBef>
                <a:spcPts val="0"/>
              </a:spcBef>
              <a:buFontTx/>
              <a:buChar char="-"/>
            </a:pPr>
            <a:r>
              <a:rPr lang="en-US" sz="2800" dirty="0" smtClean="0"/>
              <a:t>Dorothea Dix became the first </a:t>
            </a:r>
          </a:p>
          <a:p>
            <a:pPr marL="0" indent="0">
              <a:spcBef>
                <a:spcPts val="0"/>
              </a:spcBef>
              <a:buNone/>
            </a:pPr>
            <a:r>
              <a:rPr lang="en-US" sz="2800" dirty="0" smtClean="0"/>
              <a:t>Superintendent of Women Nurses</a:t>
            </a:r>
          </a:p>
          <a:p>
            <a:pPr>
              <a:spcBef>
                <a:spcPts val="0"/>
              </a:spcBef>
              <a:buFontTx/>
              <a:buChar char="-"/>
            </a:pPr>
            <a:r>
              <a:rPr lang="en-US" sz="2800" dirty="0" smtClean="0"/>
              <a:t>nurse </a:t>
            </a:r>
            <a:r>
              <a:rPr lang="en-US" sz="2800" dirty="0"/>
              <a:t>Clara </a:t>
            </a:r>
            <a:r>
              <a:rPr lang="en-US" sz="2800" dirty="0" smtClean="0"/>
              <a:t>Barton was known as the</a:t>
            </a:r>
          </a:p>
          <a:p>
            <a:pPr marL="0" indent="0">
              <a:spcBef>
                <a:spcPts val="0"/>
              </a:spcBef>
              <a:buNone/>
            </a:pPr>
            <a:r>
              <a:rPr lang="en-US" sz="2800" dirty="0" smtClean="0"/>
              <a:t>“angel of the battlefield”</a:t>
            </a:r>
            <a:endParaRPr lang="en-US" sz="2800" dirty="0"/>
          </a:p>
          <a:p>
            <a:endParaRPr lang="en-US" sz="2400" dirty="0"/>
          </a:p>
        </p:txBody>
      </p:sp>
      <p:sp>
        <p:nvSpPr>
          <p:cNvPr id="3" name="Title 2"/>
          <p:cNvSpPr>
            <a:spLocks noGrp="1"/>
          </p:cNvSpPr>
          <p:nvPr>
            <p:ph type="title"/>
          </p:nvPr>
        </p:nvSpPr>
        <p:spPr>
          <a:xfrm>
            <a:off x="300251" y="365760"/>
            <a:ext cx="10654261" cy="876186"/>
          </a:xfrm>
        </p:spPr>
        <p:txBody>
          <a:bodyPr/>
          <a:lstStyle/>
          <a:p>
            <a:pPr>
              <a:defRPr/>
            </a:pPr>
            <a:r>
              <a:rPr lang="en-US" dirty="0" smtClean="0"/>
              <a:t>Medical Care</a:t>
            </a:r>
            <a:endParaRP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9686" y="3919801"/>
            <a:ext cx="2524835" cy="269936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952" y="132197"/>
            <a:ext cx="2083469" cy="2841094"/>
          </a:xfrm>
          <a:prstGeom prst="rect">
            <a:avLst/>
          </a:prstGeom>
        </p:spPr>
      </p:pic>
    </p:spTree>
    <p:extLst>
      <p:ext uri="{BB962C8B-B14F-4D97-AF65-F5344CB8AC3E}">
        <p14:creationId xmlns:p14="http://schemas.microsoft.com/office/powerpoint/2010/main" val="2357290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p:cNvSpPr>
            <a:spLocks noGrp="1"/>
          </p:cNvSpPr>
          <p:nvPr>
            <p:ph idx="1"/>
          </p:nvPr>
        </p:nvSpPr>
        <p:spPr>
          <a:xfrm>
            <a:off x="347730" y="1455314"/>
            <a:ext cx="9509502" cy="4955012"/>
          </a:xfrm>
        </p:spPr>
        <p:txBody>
          <a:bodyPr>
            <a:normAutofit fontScale="92500" lnSpcReduction="10000"/>
          </a:bodyPr>
          <a:lstStyle/>
          <a:p>
            <a:r>
              <a:rPr lang="en-US" sz="2400" dirty="0" smtClean="0"/>
              <a:t>Only after the Emancipation Proclamation did the Union accept African-American soldiers; </a:t>
            </a:r>
          </a:p>
          <a:p>
            <a:pPr>
              <a:lnSpc>
                <a:spcPct val="120000"/>
              </a:lnSpc>
            </a:pPr>
            <a:r>
              <a:rPr lang="en-US" sz="2400" dirty="0" smtClean="0"/>
              <a:t>They suffered discrimination:</a:t>
            </a:r>
          </a:p>
          <a:p>
            <a:pPr lvl="1">
              <a:buFontTx/>
              <a:buChar char="-"/>
            </a:pPr>
            <a:r>
              <a:rPr lang="en-US" sz="2200" dirty="0" smtClean="0"/>
              <a:t>their pay was lower </a:t>
            </a:r>
          </a:p>
          <a:p>
            <a:pPr lvl="1">
              <a:buFontTx/>
              <a:buChar char="-"/>
            </a:pPr>
            <a:r>
              <a:rPr lang="en-US" sz="2200" dirty="0" smtClean="0"/>
              <a:t>They fought in separate regiments</a:t>
            </a:r>
          </a:p>
          <a:p>
            <a:pPr lvl="1">
              <a:buFontTx/>
              <a:buChar char="-"/>
            </a:pPr>
            <a:r>
              <a:rPr lang="en-US" sz="2200" dirty="0" smtClean="0"/>
              <a:t>Not treated as prisoners of war and were </a:t>
            </a:r>
          </a:p>
          <a:p>
            <a:pPr marL="548640" lvl="2" indent="0">
              <a:buNone/>
            </a:pPr>
            <a:r>
              <a:rPr lang="en-US" sz="2000" dirty="0" smtClean="0"/>
              <a:t>often killed if captured</a:t>
            </a:r>
          </a:p>
          <a:p>
            <a:r>
              <a:rPr lang="en-US" sz="2400" dirty="0" smtClean="0"/>
              <a:t>Fort Pillow massacre: the Confederacy </a:t>
            </a:r>
            <a:br>
              <a:rPr lang="en-US" sz="2400" dirty="0" smtClean="0"/>
            </a:br>
            <a:r>
              <a:rPr lang="en-US" sz="2400" dirty="0" smtClean="0"/>
              <a:t>shot more than 200 African-American </a:t>
            </a:r>
            <a:br>
              <a:rPr lang="en-US" sz="2400" dirty="0" smtClean="0"/>
            </a:br>
            <a:r>
              <a:rPr lang="en-US" sz="2400" dirty="0" smtClean="0"/>
              <a:t>prisoners and some whites</a:t>
            </a:r>
          </a:p>
          <a:p>
            <a:r>
              <a:rPr lang="en-US" sz="2400" dirty="0" smtClean="0"/>
              <a:t>The South did consider drafting slaves </a:t>
            </a:r>
            <a:br>
              <a:rPr lang="en-US" sz="2400" dirty="0" smtClean="0"/>
            </a:br>
            <a:r>
              <a:rPr lang="en-US" sz="2400" dirty="0" smtClean="0"/>
              <a:t>into the army but some felt it would </a:t>
            </a:r>
            <a:br>
              <a:rPr lang="en-US" sz="2400" dirty="0" smtClean="0"/>
            </a:br>
            <a:r>
              <a:rPr lang="en-US" sz="2400" dirty="0" smtClean="0"/>
              <a:t>undermine their purpose in fighting</a:t>
            </a:r>
          </a:p>
          <a:p>
            <a:endParaRPr lang="en-US" dirty="0" smtClean="0"/>
          </a:p>
        </p:txBody>
      </p:sp>
      <p:sp>
        <p:nvSpPr>
          <p:cNvPr id="3" name="Title 2"/>
          <p:cNvSpPr>
            <a:spLocks noGrp="1"/>
          </p:cNvSpPr>
          <p:nvPr>
            <p:ph type="title"/>
          </p:nvPr>
        </p:nvSpPr>
        <p:spPr>
          <a:xfrm>
            <a:off x="476518" y="365760"/>
            <a:ext cx="10477994" cy="819096"/>
          </a:xfrm>
        </p:spPr>
        <p:txBody>
          <a:bodyPr/>
          <a:lstStyle/>
          <a:p>
            <a:pPr>
              <a:defRPr/>
            </a:pPr>
            <a:r>
              <a:rPr dirty="0" smtClean="0"/>
              <a:t>African-Americans in War</a:t>
            </a:r>
            <a:endParaRPr dirty="0"/>
          </a:p>
        </p:txBody>
      </p:sp>
      <p:pic>
        <p:nvPicPr>
          <p:cNvPr id="65540" name="Picture 2" descr="http://1.bp.blogspot.com/-P8LwiTx9-_4/TVv824jElFI/AAAAAAAABTY/HP2RRPaQISk/s320/black-soldiers.jpg"/>
          <p:cNvPicPr>
            <a:picLocks noChangeAspect="1" noChangeArrowheads="1"/>
          </p:cNvPicPr>
          <p:nvPr/>
        </p:nvPicPr>
        <p:blipFill>
          <a:blip r:embed="rId2" cstate="print"/>
          <a:srcRect/>
          <a:stretch>
            <a:fillRect/>
          </a:stretch>
        </p:blipFill>
        <p:spPr bwMode="auto">
          <a:xfrm>
            <a:off x="6656294" y="2316705"/>
            <a:ext cx="3859306" cy="4093621"/>
          </a:xfrm>
          <a:prstGeom prst="rect">
            <a:avLst/>
          </a:prstGeom>
          <a:noFill/>
          <a:ln w="9525">
            <a:noFill/>
            <a:miter lim="800000"/>
            <a:headEnd/>
            <a:tailEnd/>
          </a:ln>
        </p:spPr>
      </p:pic>
    </p:spTree>
    <p:extLst>
      <p:ext uri="{BB962C8B-B14F-4D97-AF65-F5344CB8AC3E}">
        <p14:creationId xmlns:p14="http://schemas.microsoft.com/office/powerpoint/2010/main" val="39719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53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53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53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53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3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53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1"/>
          <p:cNvSpPr>
            <a:spLocks noGrp="1"/>
          </p:cNvSpPr>
          <p:nvPr>
            <p:ph idx="1"/>
          </p:nvPr>
        </p:nvSpPr>
        <p:spPr>
          <a:xfrm>
            <a:off x="309282" y="1304365"/>
            <a:ext cx="10179424" cy="5136776"/>
          </a:xfrm>
        </p:spPr>
        <p:txBody>
          <a:bodyPr/>
          <a:lstStyle/>
          <a:p>
            <a:r>
              <a:rPr lang="en-US" sz="2800" dirty="0" smtClean="0"/>
              <a:t>Those on plantations would find ways to interfere with daily work like breaking plows, destroying fences, etc.</a:t>
            </a:r>
          </a:p>
          <a:p>
            <a:r>
              <a:rPr lang="en-US" sz="2800" dirty="0" smtClean="0"/>
              <a:t>As the Union advanced many refused to flee with their plantation owners so they could be freed</a:t>
            </a:r>
          </a:p>
          <a:p>
            <a:pPr>
              <a:lnSpc>
                <a:spcPct val="100000"/>
              </a:lnSpc>
            </a:pPr>
            <a:r>
              <a:rPr lang="en-US" sz="2800" dirty="0" smtClean="0"/>
              <a:t>Slave resistance on</a:t>
            </a:r>
          </a:p>
          <a:p>
            <a:pPr marL="0" indent="0">
              <a:lnSpc>
                <a:spcPct val="100000"/>
              </a:lnSpc>
              <a:spcBef>
                <a:spcPts val="0"/>
              </a:spcBef>
              <a:buNone/>
            </a:pPr>
            <a:r>
              <a:rPr lang="en-US" sz="2800" dirty="0" smtClean="0"/>
              <a:t>plantations compounded </a:t>
            </a:r>
          </a:p>
          <a:p>
            <a:pPr marL="0" indent="0">
              <a:lnSpc>
                <a:spcPct val="100000"/>
              </a:lnSpc>
              <a:spcBef>
                <a:spcPts val="0"/>
              </a:spcBef>
              <a:buNone/>
            </a:pPr>
            <a:r>
              <a:rPr lang="en-US" sz="2800" dirty="0" smtClean="0"/>
              <a:t>the stressful atmosphere </a:t>
            </a:r>
          </a:p>
          <a:p>
            <a:pPr marL="0" indent="0">
              <a:lnSpc>
                <a:spcPct val="100000"/>
              </a:lnSpc>
              <a:spcBef>
                <a:spcPts val="0"/>
              </a:spcBef>
              <a:buNone/>
            </a:pPr>
            <a:r>
              <a:rPr lang="en-US" sz="2800" dirty="0" smtClean="0"/>
              <a:t>and fear of uprising tightened </a:t>
            </a:r>
          </a:p>
          <a:p>
            <a:pPr marL="0" indent="0">
              <a:lnSpc>
                <a:spcPct val="100000"/>
              </a:lnSpc>
              <a:spcBef>
                <a:spcPts val="0"/>
              </a:spcBef>
              <a:buNone/>
            </a:pPr>
            <a:r>
              <a:rPr lang="en-US" sz="2800" dirty="0" smtClean="0"/>
              <a:t>patrols</a:t>
            </a:r>
          </a:p>
          <a:p>
            <a:endParaRPr lang="en-US" dirty="0" smtClean="0"/>
          </a:p>
        </p:txBody>
      </p:sp>
      <p:sp>
        <p:nvSpPr>
          <p:cNvPr id="3" name="Title 2"/>
          <p:cNvSpPr>
            <a:spLocks noGrp="1"/>
          </p:cNvSpPr>
          <p:nvPr>
            <p:ph type="title"/>
          </p:nvPr>
        </p:nvSpPr>
        <p:spPr>
          <a:xfrm>
            <a:off x="430306" y="365760"/>
            <a:ext cx="10524206" cy="777240"/>
          </a:xfrm>
        </p:spPr>
        <p:txBody>
          <a:bodyPr/>
          <a:lstStyle/>
          <a:p>
            <a:pPr>
              <a:defRPr/>
            </a:pPr>
            <a:r>
              <a:rPr dirty="0" smtClean="0"/>
              <a:t>Slaves in the South</a:t>
            </a:r>
            <a:endParaRP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1894" y="3195026"/>
            <a:ext cx="5222876" cy="3450967"/>
          </a:xfrm>
          <a:prstGeom prst="rect">
            <a:avLst/>
          </a:prstGeom>
        </p:spPr>
      </p:pic>
    </p:spTree>
    <p:extLst>
      <p:ext uri="{BB962C8B-B14F-4D97-AF65-F5344CB8AC3E}">
        <p14:creationId xmlns:p14="http://schemas.microsoft.com/office/powerpoint/2010/main" val="417276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56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56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56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56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5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728" y="365760"/>
            <a:ext cx="10517784" cy="1012664"/>
          </a:xfrm>
        </p:spPr>
        <p:txBody>
          <a:bodyPr>
            <a:normAutofit/>
          </a:bodyPr>
          <a:lstStyle/>
          <a:p>
            <a:r>
              <a:rPr lang="en-US" sz="5400" dirty="0" smtClean="0"/>
              <a:t>Wars Effects</a:t>
            </a:r>
            <a:endParaRPr lang="en-US" sz="5400" dirty="0"/>
          </a:p>
        </p:txBody>
      </p:sp>
      <p:sp>
        <p:nvSpPr>
          <p:cNvPr id="3" name="Content Placeholder 2"/>
          <p:cNvSpPr>
            <a:spLocks noGrp="1"/>
          </p:cNvSpPr>
          <p:nvPr>
            <p:ph idx="1"/>
          </p:nvPr>
        </p:nvSpPr>
        <p:spPr>
          <a:xfrm>
            <a:off x="259307" y="1555845"/>
            <a:ext cx="10385947" cy="5036023"/>
          </a:xfrm>
        </p:spPr>
        <p:txBody>
          <a:bodyPr>
            <a:normAutofit/>
          </a:bodyPr>
          <a:lstStyle/>
          <a:p>
            <a:endParaRPr lang="en-US" sz="4000" dirty="0" smtClean="0"/>
          </a:p>
          <a:p>
            <a:r>
              <a:rPr lang="en-US" sz="4000" dirty="0" smtClean="0"/>
              <a:t>The </a:t>
            </a:r>
            <a:r>
              <a:rPr lang="en-US" sz="4000" dirty="0"/>
              <a:t>plantation system declined</a:t>
            </a:r>
          </a:p>
          <a:p>
            <a:r>
              <a:rPr lang="en-US" sz="4000" dirty="0"/>
              <a:t>The economy of the North would expand during the war while the </a:t>
            </a:r>
            <a:r>
              <a:rPr lang="en-US" sz="4000" dirty="0" smtClean="0"/>
              <a:t>southern economy </a:t>
            </a:r>
            <a:r>
              <a:rPr lang="en-US" sz="4000" dirty="0"/>
              <a:t>would decline</a:t>
            </a:r>
          </a:p>
          <a:p>
            <a:endParaRPr lang="en-US" sz="5400" dirty="0"/>
          </a:p>
        </p:txBody>
      </p:sp>
    </p:spTree>
    <p:extLst>
      <p:ext uri="{BB962C8B-B14F-4D97-AF65-F5344CB8AC3E}">
        <p14:creationId xmlns:p14="http://schemas.microsoft.com/office/powerpoint/2010/main" val="349497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p:cNvSpPr>
            <a:spLocks noGrp="1"/>
          </p:cNvSpPr>
          <p:nvPr>
            <p:ph idx="1"/>
          </p:nvPr>
        </p:nvSpPr>
        <p:spPr>
          <a:xfrm>
            <a:off x="228599" y="1264024"/>
            <a:ext cx="10125635" cy="5338482"/>
          </a:xfrm>
        </p:spPr>
        <p:txBody>
          <a:bodyPr>
            <a:normAutofit lnSpcReduction="10000"/>
          </a:bodyPr>
          <a:lstStyle/>
          <a:p>
            <a:pPr marL="0" indent="0">
              <a:buNone/>
            </a:pPr>
            <a:endParaRPr lang="en-US" sz="2800" dirty="0"/>
          </a:p>
          <a:p>
            <a:r>
              <a:rPr lang="en-US" sz="3600" dirty="0" smtClean="0"/>
              <a:t>There were food shortages because of…</a:t>
            </a:r>
          </a:p>
          <a:p>
            <a:endParaRPr lang="en-US" sz="3600" dirty="0" smtClean="0"/>
          </a:p>
          <a:p>
            <a:pPr>
              <a:spcBef>
                <a:spcPts val="0"/>
              </a:spcBef>
            </a:pPr>
            <a:r>
              <a:rPr lang="en-US" sz="3600" dirty="0" smtClean="0"/>
              <a:t>1. the drain of manpower, </a:t>
            </a:r>
          </a:p>
          <a:p>
            <a:pPr>
              <a:spcBef>
                <a:spcPts val="0"/>
              </a:spcBef>
            </a:pPr>
            <a:r>
              <a:rPr lang="en-US" sz="3600" dirty="0" smtClean="0"/>
              <a:t>2. the Union was occupying food growing areas, and </a:t>
            </a:r>
          </a:p>
          <a:p>
            <a:pPr>
              <a:spcBef>
                <a:spcPts val="0"/>
              </a:spcBef>
            </a:pPr>
            <a:r>
              <a:rPr lang="en-US" sz="3600" dirty="0" smtClean="0"/>
              <a:t>3. the loss of slave work in the fields; </a:t>
            </a:r>
          </a:p>
          <a:p>
            <a:r>
              <a:rPr lang="en-US" sz="3600" dirty="0" smtClean="0"/>
              <a:t>meat was scarce; the price of food soared/inflation occurred</a:t>
            </a:r>
          </a:p>
          <a:p>
            <a:endParaRPr lang="en-US" sz="2800" dirty="0" smtClean="0"/>
          </a:p>
          <a:p>
            <a:endParaRPr lang="en-US" sz="2800" dirty="0"/>
          </a:p>
          <a:p>
            <a:endParaRPr lang="en-US" dirty="0" smtClean="0"/>
          </a:p>
        </p:txBody>
      </p:sp>
      <p:sp>
        <p:nvSpPr>
          <p:cNvPr id="3" name="Title 2"/>
          <p:cNvSpPr>
            <a:spLocks noGrp="1"/>
          </p:cNvSpPr>
          <p:nvPr>
            <p:ph type="title"/>
          </p:nvPr>
        </p:nvSpPr>
        <p:spPr>
          <a:xfrm>
            <a:off x="228600" y="365760"/>
            <a:ext cx="10725912" cy="777240"/>
          </a:xfrm>
        </p:spPr>
        <p:txBody>
          <a:bodyPr>
            <a:normAutofit/>
          </a:bodyPr>
          <a:lstStyle/>
          <a:p>
            <a:pPr>
              <a:defRPr/>
            </a:pPr>
            <a:r>
              <a:rPr lang="en-US" dirty="0" smtClean="0"/>
              <a:t>War Effects the Economy of the </a:t>
            </a:r>
            <a:r>
              <a:rPr dirty="0" smtClean="0"/>
              <a:t>South</a:t>
            </a:r>
            <a:endParaRPr dirty="0"/>
          </a:p>
        </p:txBody>
      </p:sp>
    </p:spTree>
    <p:extLst>
      <p:ext uri="{BB962C8B-B14F-4D97-AF65-F5344CB8AC3E}">
        <p14:creationId xmlns:p14="http://schemas.microsoft.com/office/powerpoint/2010/main" val="391472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5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357571"/>
          </a:xfrm>
        </p:spPr>
        <p:txBody>
          <a:bodyPr>
            <a:normAutofit fontScale="90000"/>
          </a:bodyPr>
          <a:lstStyle/>
          <a:p>
            <a:endParaRPr lang="en-US" dirty="0"/>
          </a:p>
        </p:txBody>
      </p:sp>
      <p:sp>
        <p:nvSpPr>
          <p:cNvPr id="3" name="Content Placeholder 2"/>
          <p:cNvSpPr>
            <a:spLocks noGrp="1"/>
          </p:cNvSpPr>
          <p:nvPr>
            <p:ph idx="1"/>
          </p:nvPr>
        </p:nvSpPr>
        <p:spPr>
          <a:xfrm>
            <a:off x="122830" y="614149"/>
            <a:ext cx="10727140" cy="6086901"/>
          </a:xfrm>
        </p:spPr>
        <p:txBody>
          <a:bodyPr>
            <a:normAutofit/>
          </a:bodyPr>
          <a:lstStyle/>
          <a:p>
            <a:pPr marL="0" indent="0">
              <a:buNone/>
            </a:pPr>
            <a:r>
              <a:rPr lang="en-US" sz="2800" dirty="0" smtClean="0"/>
              <a:t>“Three </a:t>
            </a:r>
            <a:r>
              <a:rPr lang="en-US" sz="2800" dirty="0"/>
              <a:t>rebel officers came up to </a:t>
            </a:r>
            <a:r>
              <a:rPr lang="en-US" sz="2800" dirty="0" smtClean="0"/>
              <a:t>her (John Fee’s wife) </a:t>
            </a:r>
            <a:r>
              <a:rPr lang="en-US" sz="2800" dirty="0"/>
              <a:t>house and asked for food. My wife had some potatoes, meal, coarse flour and milk. She gave to them bread and milk, with baked potatoes. They received this kindly, and were very respectful. Soon after they were gone my wife learned that some rebel soldiers were in her potato patch, grabbing her potatoes.</a:t>
            </a:r>
          </a:p>
          <a:p>
            <a:pPr marL="0" indent="0">
              <a:buNone/>
            </a:pPr>
            <a:r>
              <a:rPr lang="en-US" sz="2800" dirty="0" smtClean="0"/>
              <a:t>Taking </a:t>
            </a:r>
            <a:r>
              <a:rPr lang="en-US" sz="2800" dirty="0"/>
              <a:t>her son Burritt with her, she went for her potatoes</a:t>
            </a:r>
            <a:r>
              <a:rPr lang="en-US" sz="2800"/>
              <a:t>. </a:t>
            </a:r>
            <a:r>
              <a:rPr lang="en-US" sz="2800" smtClean="0"/>
              <a:t>She </a:t>
            </a:r>
            <a:r>
              <a:rPr lang="en-US" sz="2800" dirty="0"/>
              <a:t>came to the fence and said, "Men, I have fed your officers, and now you are taking the last potato I have; this is no credit to you." One young fellow looked up pertly and said, "Madam, credit has gone up long ago." They filled their haversacks and went on</a:t>
            </a:r>
            <a:r>
              <a:rPr lang="en-US" sz="2800" dirty="0" smtClean="0"/>
              <a:t>.”</a:t>
            </a:r>
          </a:p>
          <a:p>
            <a:pPr marL="0" indent="0">
              <a:buNone/>
            </a:pPr>
            <a:r>
              <a:rPr lang="en-US" sz="2800" dirty="0"/>
              <a:t>From </a:t>
            </a:r>
            <a:r>
              <a:rPr lang="en-US" sz="2800" i="1" dirty="0"/>
              <a:t>The Autobiography of John Fee</a:t>
            </a:r>
            <a:endParaRPr lang="en-US" sz="2800" dirty="0"/>
          </a:p>
          <a:p>
            <a:endParaRPr lang="en-US" dirty="0"/>
          </a:p>
        </p:txBody>
      </p:sp>
    </p:spTree>
    <p:extLst>
      <p:ext uri="{BB962C8B-B14F-4D97-AF65-F5344CB8AC3E}">
        <p14:creationId xmlns:p14="http://schemas.microsoft.com/office/powerpoint/2010/main" val="3875059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94" y="365760"/>
            <a:ext cx="10613318" cy="767004"/>
          </a:xfrm>
        </p:spPr>
        <p:txBody>
          <a:bodyPr/>
          <a:lstStyle/>
          <a:p>
            <a:r>
              <a:rPr lang="en-US" b="1" dirty="0" smtClean="0"/>
              <a:t>Shortages</a:t>
            </a:r>
            <a:endParaRPr lang="en-US" b="1" dirty="0"/>
          </a:p>
        </p:txBody>
      </p:sp>
      <p:sp>
        <p:nvSpPr>
          <p:cNvPr id="3" name="Content Placeholder 2"/>
          <p:cNvSpPr>
            <a:spLocks noGrp="1"/>
          </p:cNvSpPr>
          <p:nvPr>
            <p:ph idx="1"/>
          </p:nvPr>
        </p:nvSpPr>
        <p:spPr>
          <a:xfrm>
            <a:off x="245660" y="1323834"/>
            <a:ext cx="10031104" cy="5199796"/>
          </a:xfrm>
        </p:spPr>
        <p:txBody>
          <a:bodyPr>
            <a:normAutofit/>
          </a:bodyPr>
          <a:lstStyle/>
          <a:p>
            <a:endParaRPr lang="en-US" sz="3600" dirty="0" smtClean="0"/>
          </a:p>
          <a:p>
            <a:endParaRPr lang="en-US" sz="3600" dirty="0"/>
          </a:p>
          <a:p>
            <a:r>
              <a:rPr lang="en-US" sz="3600" dirty="0" smtClean="0"/>
              <a:t>The </a:t>
            </a:r>
            <a:r>
              <a:rPr lang="en-US" sz="3600" dirty="0"/>
              <a:t>Union blockade created shortages of other goods and </a:t>
            </a:r>
            <a:r>
              <a:rPr lang="en-US" sz="3600" dirty="0" smtClean="0"/>
              <a:t>smuggling cotton into the North </a:t>
            </a:r>
            <a:r>
              <a:rPr lang="en-US" sz="3600" dirty="0"/>
              <a:t>occurred to get </a:t>
            </a:r>
            <a:r>
              <a:rPr lang="en-US" sz="3600" dirty="0" smtClean="0"/>
              <a:t>gold and food</a:t>
            </a:r>
            <a:endParaRPr lang="en-US" sz="3600" dirty="0"/>
          </a:p>
          <a:p>
            <a:endParaRPr lang="en-US" sz="3600" dirty="0"/>
          </a:p>
        </p:txBody>
      </p:sp>
    </p:spTree>
    <p:extLst>
      <p:ext uri="{BB962C8B-B14F-4D97-AF65-F5344CB8AC3E}">
        <p14:creationId xmlns:p14="http://schemas.microsoft.com/office/powerpoint/2010/main" val="2090510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1"/>
          <p:cNvSpPr>
            <a:spLocks noGrp="1"/>
          </p:cNvSpPr>
          <p:nvPr>
            <p:ph idx="1"/>
          </p:nvPr>
        </p:nvSpPr>
        <p:spPr>
          <a:xfrm>
            <a:off x="245660" y="1241946"/>
            <a:ext cx="10522424" cy="5377218"/>
          </a:xfrm>
        </p:spPr>
        <p:txBody>
          <a:bodyPr>
            <a:normAutofit/>
          </a:bodyPr>
          <a:lstStyle/>
          <a:p>
            <a:r>
              <a:rPr lang="en-US" sz="2800" dirty="0" smtClean="0"/>
              <a:t>Northern </a:t>
            </a:r>
            <a:r>
              <a:rPr lang="en-US" sz="2800" dirty="0"/>
              <a:t>industries </a:t>
            </a:r>
            <a:r>
              <a:rPr lang="en-US" sz="2800" dirty="0" smtClean="0"/>
              <a:t>prospered as they supplied items for the war</a:t>
            </a:r>
            <a:endParaRPr lang="en-US" sz="2800" dirty="0"/>
          </a:p>
          <a:p>
            <a:r>
              <a:rPr lang="en-US" sz="2800" dirty="0" smtClean="0"/>
              <a:t>Downside: Wages </a:t>
            </a:r>
            <a:r>
              <a:rPr lang="en-US" sz="2800" dirty="0"/>
              <a:t>could not keep up with the prices and the standard of living declined; factories hired more free blacks, women and </a:t>
            </a:r>
            <a:r>
              <a:rPr lang="en-US" sz="2800" dirty="0" smtClean="0"/>
              <a:t>children for lower pay</a:t>
            </a:r>
            <a:endParaRPr lang="en-US" sz="2800" dirty="0"/>
          </a:p>
          <a:p>
            <a:pPr>
              <a:spcBef>
                <a:spcPts val="0"/>
              </a:spcBef>
            </a:pPr>
            <a:endParaRPr lang="en-US" sz="2800" dirty="0" smtClean="0"/>
          </a:p>
          <a:p>
            <a:pPr>
              <a:spcBef>
                <a:spcPts val="0"/>
              </a:spcBef>
            </a:pPr>
            <a:r>
              <a:rPr lang="en-US" sz="2800" dirty="0" smtClean="0"/>
              <a:t>Women </a:t>
            </a:r>
            <a:r>
              <a:rPr lang="en-US" sz="2800" dirty="0"/>
              <a:t>entered the </a:t>
            </a:r>
            <a:endParaRPr lang="en-US" sz="2800" dirty="0" smtClean="0"/>
          </a:p>
          <a:p>
            <a:pPr marL="0" indent="0">
              <a:spcBef>
                <a:spcPts val="0"/>
              </a:spcBef>
              <a:buNone/>
            </a:pPr>
            <a:r>
              <a:rPr lang="en-US" sz="2800" dirty="0" smtClean="0"/>
              <a:t>workforce </a:t>
            </a:r>
            <a:r>
              <a:rPr lang="en-US" sz="2800" dirty="0"/>
              <a:t>taking over </a:t>
            </a:r>
            <a:endParaRPr lang="en-US" sz="2800" dirty="0" smtClean="0"/>
          </a:p>
          <a:p>
            <a:pPr marL="0" indent="0">
              <a:spcBef>
                <a:spcPts val="0"/>
              </a:spcBef>
              <a:buNone/>
            </a:pPr>
            <a:r>
              <a:rPr lang="en-US" sz="2800" dirty="0" smtClean="0"/>
              <a:t>the </a:t>
            </a:r>
            <a:r>
              <a:rPr lang="en-US" sz="2800" dirty="0"/>
              <a:t>jobs of men as they </a:t>
            </a:r>
            <a:endParaRPr lang="en-US" sz="2800" dirty="0" smtClean="0"/>
          </a:p>
          <a:p>
            <a:pPr marL="0" indent="0">
              <a:spcBef>
                <a:spcPts val="0"/>
              </a:spcBef>
              <a:buNone/>
            </a:pPr>
            <a:r>
              <a:rPr lang="en-US" sz="2800" dirty="0" smtClean="0"/>
              <a:t>fought</a:t>
            </a:r>
            <a:endParaRPr lang="en-US" sz="2800" dirty="0"/>
          </a:p>
          <a:p>
            <a:endParaRPr lang="en-US" sz="2200" dirty="0"/>
          </a:p>
        </p:txBody>
      </p:sp>
      <p:sp>
        <p:nvSpPr>
          <p:cNvPr id="3" name="Title 2"/>
          <p:cNvSpPr>
            <a:spLocks noGrp="1"/>
          </p:cNvSpPr>
          <p:nvPr>
            <p:ph type="title"/>
          </p:nvPr>
        </p:nvSpPr>
        <p:spPr>
          <a:xfrm>
            <a:off x="245660" y="365760"/>
            <a:ext cx="10708852" cy="876186"/>
          </a:xfrm>
        </p:spPr>
        <p:txBody>
          <a:bodyPr/>
          <a:lstStyle/>
          <a:p>
            <a:pPr>
              <a:defRPr/>
            </a:pPr>
            <a:r>
              <a:rPr dirty="0" smtClean="0"/>
              <a:t>Northern Economy</a:t>
            </a:r>
            <a:endParaRP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886" y="3519026"/>
            <a:ext cx="6300625" cy="3263723"/>
          </a:xfrm>
          <a:prstGeom prst="rect">
            <a:avLst/>
          </a:prstGeom>
        </p:spPr>
      </p:pic>
    </p:spTree>
    <p:extLst>
      <p:ext uri="{BB962C8B-B14F-4D97-AF65-F5344CB8AC3E}">
        <p14:creationId xmlns:p14="http://schemas.microsoft.com/office/powerpoint/2010/main" val="294667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6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6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61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6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94" y="365760"/>
            <a:ext cx="10613318" cy="889834"/>
          </a:xfrm>
        </p:spPr>
        <p:txBody>
          <a:bodyPr/>
          <a:lstStyle/>
          <a:p>
            <a:r>
              <a:rPr lang="en-US" b="1" dirty="0" smtClean="0"/>
              <a:t>Economic Impact</a:t>
            </a:r>
            <a:endParaRPr lang="en-US" b="1" dirty="0"/>
          </a:p>
        </p:txBody>
      </p:sp>
      <p:sp>
        <p:nvSpPr>
          <p:cNvPr id="3" name="Content Placeholder 2"/>
          <p:cNvSpPr>
            <a:spLocks noGrp="1"/>
          </p:cNvSpPr>
          <p:nvPr>
            <p:ph idx="1"/>
          </p:nvPr>
        </p:nvSpPr>
        <p:spPr>
          <a:xfrm>
            <a:off x="341194" y="1460310"/>
            <a:ext cx="9516038" cy="4719827"/>
          </a:xfrm>
        </p:spPr>
        <p:txBody>
          <a:bodyPr/>
          <a:lstStyle/>
          <a:p>
            <a:r>
              <a:rPr lang="en-US" sz="4000" dirty="0"/>
              <a:t>Business were making large profits particularly those with government contracts as they were not always honest in their contracts</a:t>
            </a:r>
          </a:p>
          <a:p>
            <a:r>
              <a:rPr lang="en-US" sz="4000" dirty="0"/>
              <a:t>Congress passed the first income tax which took a specified percentage of an individual’s income</a:t>
            </a:r>
          </a:p>
          <a:p>
            <a:endParaRPr lang="en-US" dirty="0"/>
          </a:p>
        </p:txBody>
      </p:sp>
    </p:spTree>
    <p:extLst>
      <p:ext uri="{BB962C8B-B14F-4D97-AF65-F5344CB8AC3E}">
        <p14:creationId xmlns:p14="http://schemas.microsoft.com/office/powerpoint/2010/main" val="227170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TC103457515[[fn=View]]</Template>
  <TotalTime>235</TotalTime>
  <Words>658</Words>
  <Application>Microsoft Office PowerPoint</Application>
  <PresentationFormat>Widescreen</PresentationFormat>
  <Paragraphs>88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Schoolbook</vt:lpstr>
      <vt:lpstr>Wingdings 2</vt:lpstr>
      <vt:lpstr>View</vt:lpstr>
      <vt:lpstr>Life During Wartime</vt:lpstr>
      <vt:lpstr>African-Americans in War</vt:lpstr>
      <vt:lpstr>Slaves in the South</vt:lpstr>
      <vt:lpstr>Wars Effects</vt:lpstr>
      <vt:lpstr>War Effects the Economy of the South</vt:lpstr>
      <vt:lpstr>PowerPoint Presentation</vt:lpstr>
      <vt:lpstr>Shortages</vt:lpstr>
      <vt:lpstr>Northern Economy</vt:lpstr>
      <vt:lpstr>Economic Impact</vt:lpstr>
      <vt:lpstr>Soldier’s Life</vt:lpstr>
      <vt:lpstr>PowerPoint Presentation</vt:lpstr>
      <vt:lpstr>Prisons</vt:lpstr>
      <vt:lpstr>PowerPoint Presentation</vt:lpstr>
      <vt:lpstr>Andersonville Prison, </vt:lpstr>
      <vt:lpstr>Medical Care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Tonya Eastman</dc:creator>
  <cp:lastModifiedBy>Kalen Perry</cp:lastModifiedBy>
  <cp:revision>23</cp:revision>
  <dcterms:created xsi:type="dcterms:W3CDTF">2014-05-07T23:14:18Z</dcterms:created>
  <dcterms:modified xsi:type="dcterms:W3CDTF">2018-05-07T17:11:00Z</dcterms:modified>
</cp:coreProperties>
</file>