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5" r:id="rId3"/>
    <p:sldId id="258" r:id="rId4"/>
    <p:sldId id="264" r:id="rId5"/>
    <p:sldId id="279" r:id="rId6"/>
    <p:sldId id="259" r:id="rId7"/>
    <p:sldId id="272" r:id="rId8"/>
    <p:sldId id="260" r:id="rId9"/>
    <p:sldId id="273" r:id="rId10"/>
    <p:sldId id="280" r:id="rId11"/>
    <p:sldId id="274" r:id="rId12"/>
    <p:sldId id="284" r:id="rId13"/>
    <p:sldId id="261" r:id="rId14"/>
    <p:sldId id="285" r:id="rId15"/>
    <p:sldId id="267" r:id="rId16"/>
    <p:sldId id="277" r:id="rId17"/>
    <p:sldId id="269" r:id="rId18"/>
    <p:sldId id="271" r:id="rId19"/>
    <p:sldId id="286" r:id="rId20"/>
    <p:sldId id="287" r:id="rId21"/>
    <p:sldId id="296" r:id="rId22"/>
    <p:sldId id="263" r:id="rId23"/>
    <p:sldId id="281" r:id="rId24"/>
    <p:sldId id="288" r:id="rId25"/>
    <p:sldId id="276" r:id="rId26"/>
    <p:sldId id="290" r:id="rId27"/>
    <p:sldId id="291" r:id="rId28"/>
    <p:sldId id="292" r:id="rId29"/>
    <p:sldId id="293" r:id="rId30"/>
    <p:sldId id="294" r:id="rId31"/>
    <p:sldId id="295" r:id="rId32"/>
    <p:sldId id="283" r:id="rId33"/>
    <p:sldId id="262" r:id="rId34"/>
    <p:sldId id="266" r:id="rId35"/>
    <p:sldId id="278" r:id="rId3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F976D-1298-43A8-B760-B6D442D29946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BF98-D0FD-4433-B724-D6BEF1435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1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D158-889E-4EE3-827B-29170B7520D5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595A-09A0-480D-A7F1-D766208B3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5595A-09A0-480D-A7F1-D766208B36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video from Discovery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5595A-09A0-480D-A7F1-D766208B36B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3B3BDE-64A6-442A-ADF1-B21D3CC31ADB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7F4E1A-B69B-4715-AEF6-4D49B8131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lace.com/kids/socsci/books/applications/imaps/maps/g5s_u3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wral.com/nc-s-lost-colony-may-not-be-lost/14824548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istory.com/topics/jamestown/videos/death-at-jamestow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5UcpNPLTD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hVqIeRp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American History 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Exploration and Colonization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Spanish holdings </a:t>
            </a:r>
          </a:p>
          <a:p>
            <a:pPr marL="0" indent="0">
              <a:buNone/>
            </a:pPr>
            <a:r>
              <a:rPr lang="en-US" dirty="0" smtClean="0"/>
              <a:t>in the  Americas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Encomienda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4" name="Picture 3" descr="encomienda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800"/>
            <a:ext cx="4724400" cy="6205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u="sng" dirty="0" smtClean="0"/>
              <a:t>theory</a:t>
            </a:r>
            <a:r>
              <a:rPr lang="en-US" dirty="0" smtClean="0"/>
              <a:t>, the receiver of the grant was to </a:t>
            </a:r>
          </a:p>
          <a:p>
            <a:pPr marL="822960" lvl="1" indent="-457200">
              <a:buAutoNum type="alphaLcPeriod"/>
            </a:pPr>
            <a:r>
              <a:rPr lang="en-US" dirty="0" smtClean="0"/>
              <a:t>protect the natives from warring tribes and </a:t>
            </a:r>
          </a:p>
          <a:p>
            <a:pPr marL="822960" lvl="1" indent="-457200">
              <a:buAutoNum type="alphaLcPeriod"/>
            </a:pPr>
            <a:r>
              <a:rPr lang="en-US" dirty="0" smtClean="0"/>
              <a:t>to instruct them in the Spanish language and in the Catholic faith. 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u="sng" dirty="0" smtClean="0"/>
              <a:t>return </a:t>
            </a:r>
            <a:r>
              <a:rPr lang="en-US" dirty="0" smtClean="0"/>
              <a:t>they could extract tribute  (payment) from the natives in the form of labor, gold, or other products.</a:t>
            </a:r>
            <a:r>
              <a:rPr lang="en-US" baseline="30000" dirty="0" smtClean="0"/>
              <a:t> </a:t>
            </a:r>
          </a:p>
          <a:p>
            <a:endParaRPr lang="en-US" baseline="30000" dirty="0" smtClean="0"/>
          </a:p>
          <a:p>
            <a:r>
              <a:rPr lang="en-US" dirty="0" smtClean="0"/>
              <a:t>In </a:t>
            </a:r>
            <a:r>
              <a:rPr lang="en-US" u="sng" dirty="0" smtClean="0"/>
              <a:t>practice</a:t>
            </a:r>
            <a:r>
              <a:rPr lang="en-US" dirty="0" smtClean="0"/>
              <a:t>, the difference between </a:t>
            </a:r>
            <a:r>
              <a:rPr lang="en-US" dirty="0" err="1" smtClean="0"/>
              <a:t>encomienda</a:t>
            </a:r>
            <a:r>
              <a:rPr lang="en-US" dirty="0" smtClean="0"/>
              <a:t> and slavery could be minimal.</a:t>
            </a:r>
            <a:r>
              <a:rPr lang="en-US" baseline="30000" dirty="0" smtClean="0"/>
              <a:t> </a:t>
            </a:r>
            <a:r>
              <a:rPr lang="en-US" dirty="0" smtClean="0"/>
              <a:t>Many natives were forced to do hard labor and subjected to extreme punishment and death if they resisted.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Encomienda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native population was decimated by disease the Spanish began to look for a different labor source. </a:t>
            </a:r>
          </a:p>
          <a:p>
            <a:endParaRPr lang="en-US" dirty="0"/>
          </a:p>
          <a:p>
            <a:r>
              <a:rPr lang="en-US" dirty="0" smtClean="0"/>
              <a:t>Slaves replaced the native population as labor on </a:t>
            </a:r>
            <a:r>
              <a:rPr lang="en-US" dirty="0" err="1" smtClean="0"/>
              <a:t>encomiendas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Bartolome</a:t>
            </a:r>
            <a:r>
              <a:rPr lang="en-US" dirty="0" smtClean="0"/>
              <a:t> de Las </a:t>
            </a:r>
            <a:r>
              <a:rPr lang="en-US" dirty="0" err="1" smtClean="0"/>
              <a:t>Casas</a:t>
            </a:r>
            <a:r>
              <a:rPr lang="en-US" dirty="0" smtClean="0"/>
              <a:t>  (priest) </a:t>
            </a:r>
          </a:p>
          <a:p>
            <a:pPr>
              <a:buNone/>
            </a:pPr>
            <a:r>
              <a:rPr lang="en-US" dirty="0" smtClean="0"/>
              <a:t>	spoke out against the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encomienda</a:t>
            </a:r>
            <a:r>
              <a:rPr lang="en-US" dirty="0" smtClean="0"/>
              <a:t> system </a:t>
            </a:r>
          </a:p>
          <a:p>
            <a:endParaRPr lang="en-US" dirty="0" smtClean="0"/>
          </a:p>
          <a:p>
            <a:r>
              <a:rPr lang="en-US" dirty="0" smtClean="0"/>
              <a:t>-the system was outlawed </a:t>
            </a:r>
          </a:p>
          <a:p>
            <a:pPr>
              <a:buNone/>
            </a:pPr>
            <a:r>
              <a:rPr lang="en-US" dirty="0" smtClean="0"/>
              <a:t>	and replaced with slavery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Encomienda system</a:t>
            </a:r>
            <a:endParaRPr lang="en-US" dirty="0"/>
          </a:p>
        </p:txBody>
      </p:sp>
      <p:pic>
        <p:nvPicPr>
          <p:cNvPr id="4" name="Picture 6" descr="http://t2.gstatic.com/images?q=tbn:ANd9GcSsJik6Wsa9IdDwVuNDaG_BN05kHW1UcL9aAGqdz2S5j7_IiR5D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124200" cy="418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trade of slaves and goods across the Atlantic was called the Triangular Trade Network.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riangular Tra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620932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Triangular Trade Across the Atlantic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/>
          </a:p>
          <a:p>
            <a:r>
              <a:rPr lang="en-US" dirty="0" smtClean="0"/>
              <a:t>Which part of the triangle is referred to as the “Middle Passage”?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Triangular Trade Across the Atlantic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Horrors of the Middle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Africans were kidnapped from their villages</a:t>
            </a:r>
            <a:br>
              <a:rPr lang="en-US" dirty="0" smtClean="0"/>
            </a:br>
            <a:r>
              <a:rPr lang="en-US" dirty="0" smtClean="0"/>
              <a:t>-tied together and forced to walk to port cities</a:t>
            </a:r>
          </a:p>
          <a:p>
            <a:endParaRPr lang="en-US" dirty="0" smtClean="0"/>
          </a:p>
          <a:p>
            <a:r>
              <a:rPr lang="en-US" dirty="0" smtClean="0"/>
              <a:t>Once on the ships they were restrained below deck</a:t>
            </a:r>
            <a:br>
              <a:rPr lang="en-US" dirty="0" smtClean="0"/>
            </a:br>
            <a:r>
              <a:rPr lang="en-US" dirty="0" smtClean="0"/>
              <a:t>-disease, starvation, and suicide common</a:t>
            </a:r>
            <a:br>
              <a:rPr lang="en-US" dirty="0" smtClean="0"/>
            </a:br>
            <a:r>
              <a:rPr lang="en-US" dirty="0" smtClean="0"/>
              <a:t>-slave </a:t>
            </a:r>
            <a:r>
              <a:rPr lang="en-US" dirty="0"/>
              <a:t> </a:t>
            </a:r>
            <a:r>
              <a:rPr lang="en-US" dirty="0" smtClean="0"/>
              <a:t>ships were often called floating coffins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lave 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267200"/>
            <a:ext cx="7146758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Impact of 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46236"/>
            <a:ext cx="49530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Slave trade brought wealth and labor to the Americas</a:t>
            </a:r>
          </a:p>
          <a:p>
            <a:endParaRPr lang="en-US" dirty="0" smtClean="0"/>
          </a:p>
          <a:p>
            <a:r>
              <a:rPr lang="en-US" dirty="0" smtClean="0"/>
              <a:t>African states were torn apart and lives were cut short or forever brutalized</a:t>
            </a:r>
          </a:p>
          <a:p>
            <a:endParaRPr lang="en-US" dirty="0" smtClean="0"/>
          </a:p>
          <a:p>
            <a:r>
              <a:rPr lang="en-US" dirty="0" smtClean="0"/>
              <a:t>At the peak of the slave trade (1780s) 80,000 slaves were traded a year!</a:t>
            </a:r>
            <a:endParaRPr lang="en-US" dirty="0"/>
          </a:p>
        </p:txBody>
      </p:sp>
      <p:pic>
        <p:nvPicPr>
          <p:cNvPr id="40962" name="Picture 2" descr="http://t1.gstatic.com/images?q=tbn:ANd9GcQYVjLWYPiQ4L9tK4NNc4p2YSU2aBQeOTEe5bTlPk8i2CpaAqf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7499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England’s first attempt to create a settlement in North America was on Roanoke Island in North Carolina.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The First English Colonies</a:t>
            </a:r>
            <a:endParaRPr lang="en-US" dirty="0"/>
          </a:p>
        </p:txBody>
      </p:sp>
      <p:pic>
        <p:nvPicPr>
          <p:cNvPr id="4" name="Picture 3" descr="roanoke i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362200"/>
            <a:ext cx="595442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do you remember about exploration from WH?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are going to focus on Spain, France and England.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settlement failed and is today called the Lost Colony. </a:t>
            </a:r>
          </a:p>
          <a:p>
            <a:endParaRPr lang="en-US" dirty="0" smtClean="0"/>
          </a:p>
          <a:p>
            <a:r>
              <a:rPr lang="en-US" smtClean="0">
                <a:hlinkClick r:id="rId2"/>
              </a:rPr>
              <a:t>lost colony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nflu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133600"/>
            <a:ext cx="5303521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9" y="1143000"/>
            <a:ext cx="8480461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FirstEnglish</a:t>
            </a:r>
            <a:r>
              <a:rPr lang="en-US" dirty="0" smtClean="0"/>
              <a:t>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371600"/>
            <a:ext cx="533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permanent English settlement was in Jamestown, Virginia in 1607</a:t>
            </a:r>
          </a:p>
          <a:p>
            <a:endParaRPr lang="en-US" dirty="0" smtClean="0"/>
          </a:p>
          <a:p>
            <a:r>
              <a:rPr lang="en-US" dirty="0" smtClean="0"/>
              <a:t>Complete Jamestown w/s here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http://www.history.com/topics/jamestown/videos/death-at-jamestown#death-at-jamestown</a:t>
            </a:r>
            <a:endParaRPr lang="en-US" dirty="0" smtClean="0"/>
          </a:p>
        </p:txBody>
      </p:sp>
      <p:pic>
        <p:nvPicPr>
          <p:cNvPr id="6" name="Picture 5" descr="english colon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3505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 smtClean="0">
              <a:hlinkClick r:id="rId2"/>
            </a:endParaRPr>
          </a:p>
          <a:p>
            <a:r>
              <a:rPr lang="en-US" sz="4400" dirty="0" smtClean="0">
                <a:hlinkClick r:id="rId2"/>
              </a:rPr>
              <a:t>video clip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/>
              <a:t>Pocahontas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2</a:t>
            </a:r>
            <a:r>
              <a:rPr lang="en-US" baseline="30000" dirty="0" smtClean="0"/>
              <a:t>nd</a:t>
            </a:r>
            <a:r>
              <a:rPr lang="en-US" dirty="0" smtClean="0"/>
              <a:t> page of w/s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Virginia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English desire for more land led to war  with Native Americans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poor relations eventually led to Bacon’s Rebellion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Read p. 48 and 49 </a:t>
            </a:r>
            <a:r>
              <a:rPr lang="en-US" smtClean="0">
                <a:solidFill>
                  <a:schemeClr val="tx1"/>
                </a:solidFill>
              </a:rPr>
              <a:t>(blue </a:t>
            </a:r>
            <a:r>
              <a:rPr lang="en-US" dirty="0" smtClean="0">
                <a:solidFill>
                  <a:schemeClr val="tx1"/>
                </a:solidFill>
              </a:rPr>
              <a:t>book) and answer the questions about Bacon’s Rebellion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Indian Relations and Conflicts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Wealthy Planters lived on Virginia’s eastern shores (the tidewater) where they owned most of the land and farmed on large plantations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 Background</a:t>
            </a:r>
            <a:endParaRPr lang="en-US" dirty="0"/>
          </a:p>
        </p:txBody>
      </p:sp>
      <p:pic>
        <p:nvPicPr>
          <p:cNvPr id="4" name="Picture 3" descr="plantation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971800"/>
            <a:ext cx="3662313" cy="2743200"/>
          </a:xfrm>
          <a:prstGeom prst="rect">
            <a:avLst/>
          </a:prstGeom>
        </p:spPr>
      </p:pic>
      <p:pic>
        <p:nvPicPr>
          <p:cNvPr id="5" name="Picture 4" descr="tide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71800"/>
            <a:ext cx="369686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These wealthy planters controlled Virginia’s legislature (lawmaking group) and elected most of its members</a:t>
            </a:r>
          </a:p>
          <a:p>
            <a:endParaRPr lang="en-US" dirty="0" smtClean="0"/>
          </a:p>
          <a:p>
            <a:r>
              <a:rPr lang="en-US" dirty="0" smtClean="0"/>
              <a:t>Because so many representatives were from the tidewater the taxes in the tidewater were very low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 indentured servants of the tidewater plantations lived in the Virginia Backcountry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 Background</a:t>
            </a:r>
            <a:endParaRPr lang="en-US" dirty="0"/>
          </a:p>
        </p:txBody>
      </p:sp>
      <p:pic>
        <p:nvPicPr>
          <p:cNvPr id="4" name="Picture 3" descr="backcoun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5257800" cy="388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poor farmers could not vote and paid high taxes that were used to pay for services for tidewater planters</a:t>
            </a:r>
          </a:p>
          <a:p>
            <a:endParaRPr lang="en-US" dirty="0" smtClean="0"/>
          </a:p>
          <a:p>
            <a:r>
              <a:rPr lang="en-US" dirty="0" smtClean="0"/>
              <a:t>Also living in the backcountry were a number of Native American tribes</a:t>
            </a:r>
          </a:p>
          <a:p>
            <a:endParaRPr lang="en-US" dirty="0" smtClean="0"/>
          </a:p>
          <a:p>
            <a:r>
              <a:rPr lang="en-US" dirty="0" smtClean="0"/>
              <a:t>Nathaniel Bacon asked Governor William Berkley to send troops to the backcountry to help protect the backcountry farmers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Motives for Exploration and Colonization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4200" dirty="0" smtClean="0"/>
              <a:t>Spain</a:t>
            </a:r>
          </a:p>
          <a:p>
            <a:pPr lvl="1"/>
            <a:r>
              <a:rPr lang="en-US" sz="4200" dirty="0" smtClean="0"/>
              <a:t>Gold, Glory, and God</a:t>
            </a:r>
          </a:p>
          <a:p>
            <a:pPr lvl="1"/>
            <a:r>
              <a:rPr lang="en-US" sz="4200" dirty="0" smtClean="0"/>
              <a:t>Mostly men and missionaries who established religious outposts</a:t>
            </a:r>
          </a:p>
          <a:p>
            <a:pPr lvl="1"/>
            <a:endParaRPr lang="en-US" sz="4200" dirty="0" smtClean="0"/>
          </a:p>
          <a:p>
            <a:pPr lvl="1"/>
            <a:r>
              <a:rPr lang="en-US" sz="4200" dirty="0" smtClean="0"/>
              <a:t>Christopher Columbus looking for the East Indies by sailing across the Atlantic (1492)</a:t>
            </a:r>
          </a:p>
          <a:p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31336" cy="53340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“I have been very attentive and have tried very hard to find out if there is any gold here.”</a:t>
            </a:r>
          </a:p>
          <a:p>
            <a:pPr>
              <a:buNone/>
            </a:pPr>
            <a:r>
              <a:rPr lang="en-US" dirty="0" smtClean="0"/>
              <a:t>“In every place I have entered, islands or land, I have always planted a cross.”</a:t>
            </a:r>
          </a:p>
          <a:p>
            <a:pPr>
              <a:buNone/>
            </a:pPr>
            <a:r>
              <a:rPr lang="en-US" dirty="0" smtClean="0"/>
              <a:t>-Christopher Columbus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http://2.bp.blogspot.com/_2tggLZ2rGkg/TLJyTUz4aTI/AAAAAAAAJxM/9yqnproVVCs/s1600/chriscolum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646" y="1371600"/>
            <a:ext cx="346487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Berkley refused</a:t>
            </a:r>
          </a:p>
          <a:p>
            <a:endParaRPr lang="en-US" dirty="0" smtClean="0"/>
          </a:p>
          <a:p>
            <a:r>
              <a:rPr lang="en-US" dirty="0" smtClean="0"/>
              <a:t>Bacon gathered more than 1000 farmers and marched to Jamestown.</a:t>
            </a:r>
          </a:p>
          <a:p>
            <a:endParaRPr lang="en-US" dirty="0" smtClean="0"/>
          </a:p>
          <a:p>
            <a:r>
              <a:rPr lang="en-US" dirty="0" smtClean="0"/>
              <a:t>Berkeley fled and Bacon burns Jamestown</a:t>
            </a:r>
          </a:p>
          <a:p>
            <a:endParaRPr lang="en-US" dirty="0" smtClean="0"/>
          </a:p>
          <a:p>
            <a:r>
              <a:rPr lang="en-US" dirty="0" smtClean="0"/>
              <a:t>Unfortunately Bacon dies  a month later and Berkley returns to put down the rebellion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Bacon’s Rebellion is where we see colonists first express  the idea of “no taxation without representation”</a:t>
            </a:r>
          </a:p>
          <a:p>
            <a:endParaRPr lang="en-US" sz="4000" dirty="0"/>
          </a:p>
          <a:p>
            <a:r>
              <a:rPr lang="en-US" sz="4000" dirty="0" smtClean="0"/>
              <a:t>Where else will we see this idea expressed?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The First English </a:t>
            </a:r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371600"/>
            <a:ext cx="533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second British colony in North America was in Plymouth </a:t>
            </a:r>
          </a:p>
          <a:p>
            <a:pPr>
              <a:buNone/>
            </a:pPr>
            <a:r>
              <a:rPr lang="en-US" dirty="0" smtClean="0"/>
              <a:t>	Massachusetts </a:t>
            </a:r>
          </a:p>
          <a:p>
            <a:endParaRPr lang="en-US" dirty="0" smtClean="0"/>
          </a:p>
        </p:txBody>
      </p:sp>
      <p:pic>
        <p:nvPicPr>
          <p:cNvPr id="6" name="Picture 5" descr="english colon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3505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Indian Relations and Conflicts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King Philip’s War</a:t>
            </a:r>
          </a:p>
          <a:p>
            <a:pPr lvl="1"/>
            <a:r>
              <a:rPr lang="en-US" dirty="0" err="1" smtClean="0"/>
              <a:t>Metacom</a:t>
            </a:r>
            <a:r>
              <a:rPr lang="en-US" dirty="0" smtClean="0"/>
              <a:t> (King Philip) led attacks against colonists in New England.</a:t>
            </a:r>
          </a:p>
          <a:p>
            <a:pPr lvl="1"/>
            <a:r>
              <a:rPr lang="en-US" dirty="0" smtClean="0"/>
              <a:t>War waged for over a year and 1/10 of colonial men of military age died.</a:t>
            </a:r>
          </a:p>
          <a:p>
            <a:pPr lvl="1"/>
            <a:r>
              <a:rPr lang="en-US" dirty="0" smtClean="0"/>
              <a:t>Native Americans suffered heavy causalities, food shortages, and disease. </a:t>
            </a:r>
          </a:p>
          <a:p>
            <a:pPr lvl="1"/>
            <a:r>
              <a:rPr lang="en-US" dirty="0" smtClean="0"/>
              <a:t>Native Americans eventually surrendered.</a:t>
            </a:r>
          </a:p>
          <a:p>
            <a:pPr lvl="1"/>
            <a:r>
              <a:rPr lang="en-US" dirty="0" smtClean="0"/>
              <a:t>Native American power in New England gone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800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pic>
        <p:nvPicPr>
          <p:cNvPr id="18434" name="Picture 2" descr="http://1.bp.blogspot.com/-lWjJafnAies/TWFWc3gKfdI/AAAAAAAAB0Q/7WkE8mtCusg/s1600/King_Philips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14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Indian Relations and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Quakers </a:t>
            </a:r>
          </a:p>
          <a:p>
            <a:pPr lvl="1"/>
            <a:r>
              <a:rPr lang="en-US" dirty="0" smtClean="0"/>
              <a:t>Religious group led by William Penn settle in Pennsylvania.</a:t>
            </a:r>
          </a:p>
          <a:p>
            <a:pPr lvl="1"/>
            <a:r>
              <a:rPr lang="en-US" dirty="0" smtClean="0"/>
              <a:t>Quakers were pacifists and practiced freedom of religion. </a:t>
            </a:r>
          </a:p>
          <a:p>
            <a:pPr lvl="1"/>
            <a:r>
              <a:rPr lang="en-US" dirty="0" smtClean="0"/>
              <a:t>Believed the land belonged to the Natives</a:t>
            </a:r>
          </a:p>
          <a:p>
            <a:pPr lvl="1"/>
            <a:r>
              <a:rPr lang="en-US" dirty="0" smtClean="0"/>
              <a:t>Wanted Natives to be treated fairly (court)</a:t>
            </a:r>
          </a:p>
          <a:p>
            <a:pPr lvl="1"/>
            <a:r>
              <a:rPr lang="en-US" dirty="0" smtClean="0"/>
              <a:t>For 50 years, PA had no major conflicts with Natives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2530" name="Picture 2" descr="http://www.tudo.co.uk/quakers_craw/shell_quakers/contents/quakers/images_quakers/william_penn_1644_1718/william_penn_0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657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French</a:t>
            </a:r>
          </a:p>
          <a:p>
            <a:r>
              <a:rPr lang="en-US" dirty="0" smtClean="0"/>
              <a:t>First permanent English settlement was in </a:t>
            </a:r>
            <a:r>
              <a:rPr lang="en-US" b="1" dirty="0" smtClean="0">
                <a:solidFill>
                  <a:schemeClr val="bg1"/>
                </a:solidFill>
              </a:rPr>
              <a:t>Jamestown, VA </a:t>
            </a:r>
            <a:r>
              <a:rPr lang="en-US" dirty="0" smtClean="0"/>
              <a:t>in 1607</a:t>
            </a:r>
            <a:br>
              <a:rPr lang="en-US" dirty="0" smtClean="0"/>
            </a:br>
            <a:r>
              <a:rPr lang="en-US" dirty="0" smtClean="0"/>
              <a:t>-colony made money by cultivating tobacco</a:t>
            </a:r>
          </a:p>
          <a:p>
            <a:r>
              <a:rPr lang="en-US" dirty="0" smtClean="0"/>
              <a:t>Pilgrims landed in </a:t>
            </a:r>
            <a:r>
              <a:rPr lang="en-US" b="1" dirty="0" smtClean="0">
                <a:solidFill>
                  <a:schemeClr val="bg1"/>
                </a:solidFill>
              </a:rPr>
              <a:t>Plymouth, MA </a:t>
            </a:r>
            <a:r>
              <a:rPr lang="en-US" dirty="0" smtClean="0"/>
              <a:t>in 1620</a:t>
            </a:r>
            <a:br>
              <a:rPr lang="en-US" dirty="0" smtClean="0"/>
            </a:br>
            <a:r>
              <a:rPr lang="en-US" dirty="0" smtClean="0"/>
              <a:t>-escaped persecution of church</a:t>
            </a:r>
            <a:br>
              <a:rPr lang="en-US" dirty="0" smtClean="0"/>
            </a:br>
            <a:r>
              <a:rPr lang="en-US" dirty="0" smtClean="0"/>
              <a:t>-signed Mayflower Compact (direct democracy)</a:t>
            </a:r>
          </a:p>
          <a:p>
            <a:r>
              <a:rPr lang="en-US" dirty="0" smtClean="0"/>
              <a:t>Puritans settled </a:t>
            </a:r>
            <a:r>
              <a:rPr lang="en-US" b="1" dirty="0" smtClean="0">
                <a:solidFill>
                  <a:schemeClr val="bg1"/>
                </a:solidFill>
              </a:rPr>
              <a:t>Massachusetts Bay</a:t>
            </a:r>
          </a:p>
          <a:p>
            <a:pPr>
              <a:buNone/>
            </a:pPr>
            <a:r>
              <a:rPr lang="en-US" dirty="0" smtClean="0"/>
              <a:t>	-“City upon a hill” ideal</a:t>
            </a:r>
          </a:p>
          <a:p>
            <a:pPr>
              <a:buNone/>
            </a:pPr>
            <a:r>
              <a:rPr lang="en-US" dirty="0" smtClean="0"/>
              <a:t>	-Church and state overlap</a:t>
            </a:r>
          </a:p>
          <a:p>
            <a:pPr>
              <a:buNone/>
            </a:pPr>
            <a:r>
              <a:rPr lang="en-US" dirty="0" smtClean="0"/>
              <a:t>	-Dissenters: Roger Williams and Anne Hutchinson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400" dirty="0" smtClean="0"/>
              <a:t>France</a:t>
            </a:r>
          </a:p>
          <a:p>
            <a:pPr lvl="1"/>
            <a:r>
              <a:rPr lang="en-US" sz="2900" dirty="0" smtClean="0"/>
              <a:t>Economic gain</a:t>
            </a:r>
          </a:p>
          <a:p>
            <a:pPr lvl="1"/>
            <a:r>
              <a:rPr lang="en-US" sz="2900" dirty="0" smtClean="0"/>
              <a:t>Fish, Forest, and Furs</a:t>
            </a:r>
          </a:p>
          <a:p>
            <a:pPr lvl="1"/>
            <a:r>
              <a:rPr lang="en-US" sz="2900" dirty="0" smtClean="0"/>
              <a:t>Mostly men, no towns </a:t>
            </a:r>
          </a:p>
          <a:p>
            <a:pPr lvl="1"/>
            <a:r>
              <a:rPr lang="en-US" sz="2900" dirty="0" smtClean="0"/>
              <a:t>or farms</a:t>
            </a:r>
          </a:p>
          <a:p>
            <a:pPr lvl="1"/>
            <a:endParaRPr lang="en-US" sz="2900" dirty="0" smtClean="0"/>
          </a:p>
          <a:p>
            <a:r>
              <a:rPr lang="en-US" sz="3400" dirty="0" smtClean="0"/>
              <a:t>England</a:t>
            </a:r>
          </a:p>
          <a:p>
            <a:pPr lvl="1"/>
            <a:r>
              <a:rPr lang="en-US" sz="2900" dirty="0" smtClean="0"/>
              <a:t>Economic gain and colonization</a:t>
            </a:r>
          </a:p>
          <a:p>
            <a:pPr lvl="1"/>
            <a:r>
              <a:rPr lang="en-US" sz="2900" dirty="0" smtClean="0"/>
              <a:t>Business of colonization – permanent settlements</a:t>
            </a:r>
          </a:p>
          <a:p>
            <a:pPr lvl="1"/>
            <a:r>
              <a:rPr lang="en-US" sz="2900" dirty="0" smtClean="0"/>
              <a:t>Settlements – families who set up farms and towns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Motives for Exploration and Colonization</a:t>
            </a:r>
            <a:endParaRPr lang="en-US" dirty="0"/>
          </a:p>
        </p:txBody>
      </p:sp>
      <p:pic>
        <p:nvPicPr>
          <p:cNvPr id="16386" name="Picture 2" descr="http://www.crossed-flag-pins.com/Friendship-Pins/France/Flag-Pins-France-Eng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1"/>
            <a:ext cx="3810000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erica Before F&amp;I W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381000"/>
            <a:ext cx="8341895" cy="594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Columbian Exchange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46237"/>
            <a:ext cx="79248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Exploration starts a global exchange and migration</a:t>
            </a:r>
          </a:p>
          <a:p>
            <a:pPr lvl="1">
              <a:buNone/>
            </a:pPr>
            <a:r>
              <a:rPr lang="en-US" dirty="0" smtClean="0"/>
              <a:t>	-Began with the voyages of Columbus</a:t>
            </a:r>
          </a:p>
          <a:p>
            <a:pPr lvl="1">
              <a:buNone/>
            </a:pPr>
            <a:r>
              <a:rPr lang="en-US" dirty="0" smtClean="0"/>
              <a:t>	-exchange between Western hemisphere </a:t>
            </a:r>
            <a:r>
              <a:rPr lang="en-US" dirty="0" smtClean="0">
                <a:sym typeface="Wingdings" pitchFamily="2" charset="2"/>
              </a:rPr>
              <a:t> Eastern hemisphere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endParaRPr lang="en-US" dirty="0" smtClean="0"/>
          </a:p>
        </p:txBody>
      </p:sp>
      <p:pic>
        <p:nvPicPr>
          <p:cNvPr id="4" name="Picture 3" descr="hemisphe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352800"/>
            <a:ext cx="544285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Includes plants, animals, disease, technology</a:t>
            </a:r>
          </a:p>
          <a:p>
            <a:endParaRPr lang="en-US" dirty="0" smtClean="0"/>
          </a:p>
          <a:p>
            <a:pPr>
              <a:buNone/>
            </a:pPr>
            <a:r>
              <a:rPr lang="en-US" smtClean="0">
                <a:hlinkClick r:id="rId3"/>
              </a:rPr>
              <a:t>https://www.youtube.com/watch?v=r_hVqIeRpDU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Columbian Exchange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99664"/>
            <a:ext cx="8229600" cy="558336"/>
          </a:xfrm>
        </p:spPr>
        <p:txBody>
          <a:bodyPr>
            <a:noAutofit/>
          </a:bodyPr>
          <a:lstStyle/>
          <a:p>
            <a:pPr algn="ctr"/>
            <a:endParaRPr lang="en-US" sz="2800" dirty="0">
              <a:latin typeface="Cooper Black" pitchFamily="18" charset="0"/>
            </a:endParaRPr>
          </a:p>
        </p:txBody>
      </p:sp>
      <p:pic>
        <p:nvPicPr>
          <p:cNvPr id="4" name="Content Placeholder 3" descr="columbian_ex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Spanish monarchs granted conquistadors  </a:t>
            </a:r>
            <a:r>
              <a:rPr lang="en-US" u="sng" dirty="0" smtClean="0"/>
              <a:t>encomiendas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err="1" smtClean="0"/>
              <a:t>encomienda</a:t>
            </a:r>
            <a:r>
              <a:rPr lang="en-US" dirty="0" smtClean="0"/>
              <a:t>: was a legal system that was used   to regulate (control) Native American labor.</a:t>
            </a:r>
          </a:p>
          <a:p>
            <a:endParaRPr lang="en-US" dirty="0" smtClean="0"/>
          </a:p>
          <a:p>
            <a:r>
              <a:rPr lang="en-US" dirty="0" smtClean="0"/>
              <a:t>In the </a:t>
            </a:r>
            <a:r>
              <a:rPr lang="en-US" dirty="0" smtClean="0"/>
              <a:t>encomienda system, </a:t>
            </a:r>
            <a:r>
              <a:rPr lang="en-US" dirty="0" smtClean="0"/>
              <a:t>the Spanish </a:t>
            </a:r>
            <a:r>
              <a:rPr lang="en-US" dirty="0" smtClean="0"/>
              <a:t>were </a:t>
            </a:r>
            <a:r>
              <a:rPr lang="en-US" dirty="0" smtClean="0"/>
              <a:t>to take </a:t>
            </a:r>
            <a:r>
              <a:rPr lang="en-US" dirty="0" smtClean="0"/>
              <a:t>responsibility</a:t>
            </a:r>
            <a:r>
              <a:rPr lang="en-US" dirty="0"/>
              <a:t> </a:t>
            </a:r>
            <a:r>
              <a:rPr lang="en-US" dirty="0" smtClean="0"/>
              <a:t>for the Natives on </a:t>
            </a:r>
            <a:r>
              <a:rPr lang="en-US" smtClean="0"/>
              <a:t>their encomienda.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Encomienda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2827</TotalTime>
  <Words>844</Words>
  <Application>Microsoft Office PowerPoint</Application>
  <PresentationFormat>On-screen Show (4:3)</PresentationFormat>
  <Paragraphs>174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Constantia</vt:lpstr>
      <vt:lpstr>Cooper Black</vt:lpstr>
      <vt:lpstr>Wingdings</vt:lpstr>
      <vt:lpstr>Wingdings 2</vt:lpstr>
      <vt:lpstr>Paper</vt:lpstr>
      <vt:lpstr> Exploration and Colonization</vt:lpstr>
      <vt:lpstr>PowerPoint Presentation</vt:lpstr>
      <vt:lpstr>Motives for Exploration and Colonization</vt:lpstr>
      <vt:lpstr>Motives for Exploration and Colonization</vt:lpstr>
      <vt:lpstr>PowerPoint Presentation</vt:lpstr>
      <vt:lpstr>The Columbian Exchange</vt:lpstr>
      <vt:lpstr>The Columbian Exchange</vt:lpstr>
      <vt:lpstr>PowerPoint Presentation</vt:lpstr>
      <vt:lpstr>Encomienda system</vt:lpstr>
      <vt:lpstr>Encomienda  System</vt:lpstr>
      <vt:lpstr>Encomienda system</vt:lpstr>
      <vt:lpstr>PowerPoint Presentation</vt:lpstr>
      <vt:lpstr>Encomienda system</vt:lpstr>
      <vt:lpstr>PowerPoint Presentation</vt:lpstr>
      <vt:lpstr>Triangular Trade Across the Atlantic</vt:lpstr>
      <vt:lpstr>Triangular Trade Across the Atlantic</vt:lpstr>
      <vt:lpstr>Horrors of the Middle Passage</vt:lpstr>
      <vt:lpstr>Impact of the Atlantic Slave Trade</vt:lpstr>
      <vt:lpstr>The First English Colonies</vt:lpstr>
      <vt:lpstr>PowerPoint Presentation</vt:lpstr>
      <vt:lpstr>PowerPoint Presentation</vt:lpstr>
      <vt:lpstr>The FirstEnglish Colonies</vt:lpstr>
      <vt:lpstr>Pocahontas</vt:lpstr>
      <vt:lpstr>Jamestown  </vt:lpstr>
      <vt:lpstr>Indian Relations and Conflicts</vt:lpstr>
      <vt:lpstr>Bacon’s Rebellion Background</vt:lpstr>
      <vt:lpstr>Bacon’s Rebellion Background</vt:lpstr>
      <vt:lpstr>Bacon’s Rebellion Background</vt:lpstr>
      <vt:lpstr>PowerPoint Presentation</vt:lpstr>
      <vt:lpstr>PowerPoint Presentation</vt:lpstr>
      <vt:lpstr>PowerPoint Presentation</vt:lpstr>
      <vt:lpstr>The First English Colonies</vt:lpstr>
      <vt:lpstr>Indian Relations and Conflicts</vt:lpstr>
      <vt:lpstr>Indian Relations and Conflicts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Exploration and Colonization</dc:title>
  <dc:creator>mspransy</dc:creator>
  <cp:lastModifiedBy>tleastman</cp:lastModifiedBy>
  <cp:revision>98</cp:revision>
  <cp:lastPrinted>2014-08-28T16:48:15Z</cp:lastPrinted>
  <dcterms:created xsi:type="dcterms:W3CDTF">2013-05-15T14:01:26Z</dcterms:created>
  <dcterms:modified xsi:type="dcterms:W3CDTF">2017-01-26T13:33:31Z</dcterms:modified>
</cp:coreProperties>
</file>