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7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8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8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2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5B33-FF2A-4455-880C-5CD0643C928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0202-2B94-4BBB-9F90-022FD302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in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u="sng" dirty="0" smtClean="0"/>
              <a:t>Wilmot Proviso divided Congress along regional lines</a:t>
            </a:r>
            <a:r>
              <a:rPr lang="en-US" sz="2800" dirty="0" smtClean="0"/>
              <a:t>. Northerners, angry over the refusal of Southern congressmen to vote for internal improvements, such as the building of canals and roads, supported the proviso. </a:t>
            </a:r>
          </a:p>
          <a:p>
            <a:r>
              <a:rPr lang="en-US" sz="2800" dirty="0" smtClean="0"/>
              <a:t>Southerners, as expected, opposed the proviso, which, some </a:t>
            </a:r>
            <a:r>
              <a:rPr lang="en-US" sz="2800" u="sng" dirty="0" smtClean="0"/>
              <a:t>argued raised complex constitutional issues</a:t>
            </a:r>
            <a:r>
              <a:rPr lang="en-US" sz="2800" dirty="0" smtClean="0"/>
              <a:t>. </a:t>
            </a:r>
          </a:p>
          <a:p>
            <a:pPr lvl="1"/>
            <a:r>
              <a:rPr lang="en-US" sz="2400" dirty="0" smtClean="0"/>
              <a:t>Slaves were property, claimed Southerners, and property was protected by the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71212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97528" y="644235"/>
          <a:ext cx="10169238" cy="560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424"/>
                <a:gridCol w="3390424"/>
                <a:gridCol w="3388390"/>
              </a:tblGrid>
              <a:tr h="60361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North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Provision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South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9554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slavery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CA admitted as free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067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Stricter enforcement of Fugitive Slave Law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Runaway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</a:rPr>
                        <a:t> slaves (property) would be returned if they escaped bondage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0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Utah and New Mexico decide for themselves slave or free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43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TX paid $10 million to settle land dispute with New Mexico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2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Slave trade banned in DC – slavery not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68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97528" y="644235"/>
          <a:ext cx="10169238" cy="560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424"/>
                <a:gridCol w="3390424"/>
                <a:gridCol w="3388390"/>
              </a:tblGrid>
              <a:tr h="60361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North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Provision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South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9554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slavery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CA admitted as free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067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Stricter enforcement of Fugitive Slave Law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Runaway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</a:rPr>
                        <a:t> slaves (property) would be returned if they escaped bondage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0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Confined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</a:rPr>
                        <a:t> slavery to current Texas state boundaries and allowed other states the choice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Utah and New Mexico decide for themselves slave or free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43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TX paid $10 million to settle land dispute with New Mexico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2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Slave trade banned in DC – slavery not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0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97528" y="477979"/>
          <a:ext cx="10169238" cy="590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424"/>
                <a:gridCol w="3390424"/>
                <a:gridCol w="3388390"/>
              </a:tblGrid>
              <a:tr h="60361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North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Provision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South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9554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slavery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CA admitted as free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067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Stricter enforcement of Fugitive Slave Law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Runaway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</a:rPr>
                        <a:t> slaves (property) would be returned if they escaped bondage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0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Confined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</a:rPr>
                        <a:t> slavery to current Texas state boundaries and allowed other states the choice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Utah and New Mexico decide for themselves slave or free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43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TX paid $10 million to settle land dispute with New Mexico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dirty="0" smtClean="0"/>
                        <a:t>Southerners were pleased because the money would help defray Texas’s expenses and debts from the war with Mexico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2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Slave trade banned in DC – slavery not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15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97528" y="415633"/>
          <a:ext cx="10169238" cy="579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424"/>
                <a:gridCol w="3390424"/>
                <a:gridCol w="3388390"/>
              </a:tblGrid>
              <a:tr h="249385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North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Provision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South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9554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slavery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CA admitted as free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067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Stricter enforcement of Fugitive Slave Law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Runaway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</a:rPr>
                        <a:t> slaves (property) would be returned if they escaped bondage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0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Confined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</a:rPr>
                        <a:t> slavery to current Texas state boundaries and allowed other states the choice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Utah and New Mexico decide for themselves slave or free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43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TX paid $10 million to settle land dispute with New Mexico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dirty="0" smtClean="0"/>
                        <a:t>Southerners were pleased because the money would help defray Texas’s expenses and debts from the war with Mexico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2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Extension of slavery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</a:rPr>
                        <a:t> is prohibited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Slave trade banned in DC – slavery not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</a:rPr>
                        <a:t> institution still exists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5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Southerners feared that if the Wilmot Proviso became law, </a:t>
            </a:r>
            <a:r>
              <a:rPr lang="en-US" sz="2400" u="sng" dirty="0"/>
              <a:t>the inevitable addition of new free states to the Union would shift the balance of power permanently to the North. </a:t>
            </a:r>
          </a:p>
          <a:p>
            <a:endParaRPr lang="en-US" sz="2400" dirty="0"/>
          </a:p>
          <a:p>
            <a:r>
              <a:rPr lang="en-US" sz="2400" dirty="0"/>
              <a:t>The House of Representatives approved the proviso, but the Senate rejected it.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2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2428"/>
            <a:ext cx="10058400" cy="1371600"/>
          </a:xfrm>
        </p:spPr>
        <p:txBody>
          <a:bodyPr/>
          <a:lstStyle/>
          <a:p>
            <a:r>
              <a:rPr lang="en-US" dirty="0" smtClean="0"/>
              <a:t>Secession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17694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Debates over slavery in the District of Columbia</a:t>
            </a:r>
            <a:r>
              <a:rPr lang="en-US" sz="2400" dirty="0" smtClean="0"/>
              <a:t> and failure to </a:t>
            </a:r>
            <a:r>
              <a:rPr lang="en-US" sz="2400" u="sng" dirty="0" smtClean="0"/>
              <a:t>enforce the Fugitive Slave Act of 1793 </a:t>
            </a:r>
            <a:r>
              <a:rPr lang="en-US" sz="2400" dirty="0" smtClean="0"/>
              <a:t>divide Congress even more. </a:t>
            </a:r>
            <a:endParaRPr lang="en-US" sz="2400" dirty="0"/>
          </a:p>
          <a:p>
            <a:r>
              <a:rPr lang="en-US" sz="2400" dirty="0" smtClean="0"/>
              <a:t>Southerners threaten secession—the formal withdrawal of a state from the Union.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3606598"/>
            <a:ext cx="4762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Clay’s Compromise –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2014194"/>
            <a:ext cx="6684818" cy="44847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please the North, California would be admitted to the Union as a free state.</a:t>
            </a:r>
          </a:p>
          <a:p>
            <a:r>
              <a:rPr lang="en-US" sz="2400" dirty="0" smtClean="0"/>
              <a:t>To please the South, the compromise proposed a new and more effective fugitive slave law. </a:t>
            </a:r>
          </a:p>
          <a:p>
            <a:r>
              <a:rPr lang="en-US" sz="2400" dirty="0" smtClean="0"/>
              <a:t>Finally, the idea of popular sovereignty was proposed in this compromised.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618" y="2014194"/>
            <a:ext cx="2863564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Compromise Cont’d -- Popular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Another part of Clay’s compromise that pleased both the North and the South was called </a:t>
            </a:r>
            <a:r>
              <a:rPr lang="en-US" sz="3200" b="1" dirty="0" smtClean="0"/>
              <a:t>Popular Sovereignty. </a:t>
            </a:r>
          </a:p>
          <a:p>
            <a:endParaRPr lang="en-US" sz="3200" dirty="0"/>
          </a:p>
          <a:p>
            <a:r>
              <a:rPr lang="en-US" sz="3200" dirty="0" smtClean="0"/>
              <a:t>This allowed residents of the territories of New Mexico and Utah </a:t>
            </a:r>
            <a:r>
              <a:rPr lang="en-US" sz="3200" u="sng" dirty="0" smtClean="0"/>
              <a:t>the right to vote for or against slavery in their area.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5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Statehood for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676" y="1957646"/>
            <a:ext cx="5502523" cy="45262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a result of the gold rush, </a:t>
            </a:r>
            <a:r>
              <a:rPr lang="en-US" sz="2400" u="sng" dirty="0" smtClean="0"/>
              <a:t>California had grown in population so quickly that it skipped the territorial phase of becoming a state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In late 1849, California held a constitutional convention and </a:t>
            </a:r>
            <a:r>
              <a:rPr lang="en-US" sz="2400" u="sng" dirty="0" smtClean="0"/>
              <a:t>adopted a constitution that forbade slavery</a:t>
            </a:r>
            <a:r>
              <a:rPr lang="en-US" sz="2400" dirty="0" smtClean="0"/>
              <a:t>—a fact that alarmed many Southerners. </a:t>
            </a:r>
          </a:p>
          <a:p>
            <a:r>
              <a:rPr lang="en-US" sz="2400" dirty="0" smtClean="0"/>
              <a:t>President Zachary Taylor supports the idea of popular sovereignty.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72" y="2256904"/>
            <a:ext cx="4407816" cy="30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2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435603"/>
            <a:ext cx="10058400" cy="1371600"/>
          </a:xfrm>
        </p:spPr>
        <p:txBody>
          <a:bodyPr/>
          <a:lstStyle/>
          <a:p>
            <a:r>
              <a:rPr lang="en-US" dirty="0" smtClean="0"/>
              <a:t>Buying New Mexico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807203"/>
            <a:ext cx="5669851" cy="45054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final part of the Compromise of 1850 was that the federal government would buy New Mexico from Texas for $10M.</a:t>
            </a:r>
          </a:p>
          <a:p>
            <a:pPr lvl="1"/>
            <a:r>
              <a:rPr lang="en-US" sz="2000" dirty="0" smtClean="0"/>
              <a:t>Northerners were pleased because it limited slavery in Texas to within its borders. </a:t>
            </a:r>
          </a:p>
          <a:p>
            <a:pPr lvl="1"/>
            <a:r>
              <a:rPr lang="en-US" sz="2000" dirty="0" smtClean="0"/>
              <a:t>Southerners were pleased because the money would help defray Texas’s expenses and debts from the war with Mexico.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206" y="2014194"/>
            <a:ext cx="5347612" cy="40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383982" cy="3931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Henry Clay proposes “Compromise of 1850”</a:t>
            </a:r>
          </a:p>
          <a:p>
            <a:r>
              <a:rPr lang="en-US" sz="2400" dirty="0" smtClean="0"/>
              <a:t>Initial Plan rejected—Clay, discouraged, leaves Washington DC</a:t>
            </a:r>
          </a:p>
          <a:p>
            <a:r>
              <a:rPr lang="en-US" sz="2400" dirty="0" smtClean="0"/>
              <a:t>Stephen Douglass takes up the fight and introduces each piece of the bill one at a time</a:t>
            </a:r>
          </a:p>
          <a:p>
            <a:r>
              <a:rPr lang="en-US" sz="2400" dirty="0" smtClean="0"/>
              <a:t>President Taylor dies and is replaced by Millard Fillmore who supports compromise</a:t>
            </a:r>
          </a:p>
          <a:p>
            <a:r>
              <a:rPr lang="en-US" sz="2400" dirty="0" smtClean="0"/>
              <a:t>Calhoun dies and southern leaders support the compromise</a:t>
            </a:r>
          </a:p>
          <a:p>
            <a:r>
              <a:rPr lang="en-US" sz="2400" dirty="0" smtClean="0"/>
              <a:t>Compromise is voted into law in September 1850 </a:t>
            </a:r>
          </a:p>
        </p:txBody>
      </p:sp>
    </p:spTree>
    <p:extLst>
      <p:ext uri="{BB962C8B-B14F-4D97-AF65-F5344CB8AC3E}">
        <p14:creationId xmlns:p14="http://schemas.microsoft.com/office/powerpoint/2010/main" val="180495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97528" y="644235"/>
          <a:ext cx="10169238" cy="559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424"/>
                <a:gridCol w="3390424"/>
                <a:gridCol w="3388390"/>
              </a:tblGrid>
              <a:tr h="60361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North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Provision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South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9554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slavery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CA admitted as free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067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Stricter enforcement of Fugitive Slave Law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0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Utah and New Mexico decide for themselves slave or free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43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TX paid $10 million to settle land dispute with New Mexico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2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Slave trade banned in DC – slavery not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4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Division in Congress</vt:lpstr>
      <vt:lpstr>Decision Factors</vt:lpstr>
      <vt:lpstr>Secession</vt:lpstr>
      <vt:lpstr>Clay’s Compromise – of 1850</vt:lpstr>
      <vt:lpstr>Compromise Cont’d -- Popular Sovereignty</vt:lpstr>
      <vt:lpstr>Statehood for California</vt:lpstr>
      <vt:lpstr>Buying New Mexico </vt:lpstr>
      <vt:lpstr>Path to Compromise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in Congress</dc:title>
  <dc:creator>Kalen Perry</dc:creator>
  <cp:lastModifiedBy>Kalen Perry</cp:lastModifiedBy>
  <cp:revision>1</cp:revision>
  <dcterms:created xsi:type="dcterms:W3CDTF">2018-05-18T10:41:02Z</dcterms:created>
  <dcterms:modified xsi:type="dcterms:W3CDTF">2018-05-18T10:41:36Z</dcterms:modified>
</cp:coreProperties>
</file>