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9"/>
  </p:notesMasterIdLst>
  <p:sldIdLst>
    <p:sldId id="256" r:id="rId2"/>
    <p:sldId id="277" r:id="rId3"/>
    <p:sldId id="278" r:id="rId4"/>
    <p:sldId id="257" r:id="rId5"/>
    <p:sldId id="258" r:id="rId6"/>
    <p:sldId id="259" r:id="rId7"/>
    <p:sldId id="273" r:id="rId8"/>
    <p:sldId id="260" r:id="rId9"/>
    <p:sldId id="261" r:id="rId10"/>
    <p:sldId id="262" r:id="rId11"/>
    <p:sldId id="263" r:id="rId12"/>
    <p:sldId id="274" r:id="rId13"/>
    <p:sldId id="281" r:id="rId14"/>
    <p:sldId id="264" r:id="rId15"/>
    <p:sldId id="265" r:id="rId16"/>
    <p:sldId id="266" r:id="rId17"/>
    <p:sldId id="270" r:id="rId18"/>
    <p:sldId id="271" r:id="rId19"/>
    <p:sldId id="272" r:id="rId20"/>
    <p:sldId id="280" r:id="rId21"/>
    <p:sldId id="267" r:id="rId22"/>
    <p:sldId id="283" r:id="rId23"/>
    <p:sldId id="284" r:id="rId24"/>
    <p:sldId id="285" r:id="rId25"/>
    <p:sldId id="268" r:id="rId26"/>
    <p:sldId id="269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5C2A3-9322-4A2E-BE60-D8C47B12979C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110AE-8F08-422F-81E0-04F3A4EC1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2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110AE-8F08-422F-81E0-04F3A4EC18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36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6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0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2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3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4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3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4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26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82FBDBE-C84B-4BE5-A9EF-0088608478B2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6AB0D1F6-B7E9-410D-971D-24B0C24CD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0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KxooR9my1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kJaYe1T8l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te.com/blogs/the_vault/2014/06/17/interactive_map_loss_of_indian_land.html" TargetMode="External"/><Relationship Id="rId2" Type="http://schemas.openxmlformats.org/officeDocument/2006/relationships/hyperlink" Target="http://invasionofamerica.ehistory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16OZkgSXf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5400" dirty="0"/>
              <a:t>Changes in the West: Native Americans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2209" y="1576031"/>
            <a:ext cx="8079581" cy="1658198"/>
          </a:xfrm>
        </p:spPr>
        <p:txBody>
          <a:bodyPr/>
          <a:lstStyle/>
          <a:p>
            <a:r>
              <a:rPr lang="en-US" dirty="0" smtClean="0"/>
              <a:t>Land!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1862 Congress passes the </a:t>
            </a:r>
            <a:r>
              <a:rPr lang="en-US" sz="2800" b="1" dirty="0" smtClean="0"/>
              <a:t>HOMESTEAD ACT</a:t>
            </a:r>
          </a:p>
          <a:p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160 acres of free land to anyone who will farm it for 5 years</a:t>
            </a:r>
          </a:p>
          <a:p>
            <a:pPr>
              <a:buFont typeface="Arial" charset="0"/>
              <a:buChar char="•"/>
            </a:pP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400,000 </a:t>
            </a:r>
            <a:r>
              <a:rPr lang="en-US" sz="2800" dirty="0" smtClean="0"/>
              <a:t>to 600,000 families took this offer</a:t>
            </a:r>
            <a:endParaRPr lang="en-US" sz="2800" dirty="0"/>
          </a:p>
        </p:txBody>
      </p:sp>
      <p:pic>
        <p:nvPicPr>
          <p:cNvPr id="4" name="Picture 3" descr="homestead s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81000"/>
            <a:ext cx="5324475" cy="2531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owa nad nebras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0"/>
            <a:ext cx="3293028" cy="4525962"/>
          </a:xfrm>
        </p:spPr>
      </p:pic>
      <p:pic>
        <p:nvPicPr>
          <p:cNvPr id="5" name="Picture 4" descr="nebras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971800"/>
            <a:ext cx="3807229" cy="3657600"/>
          </a:xfrm>
          <a:prstGeom prst="rect">
            <a:avLst/>
          </a:prstGeom>
        </p:spPr>
      </p:pic>
      <p:pic>
        <p:nvPicPr>
          <p:cNvPr id="6" name="Picture 5" descr="minneso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2362200"/>
            <a:ext cx="2247900" cy="2958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Homestead Act</a:t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https://www.youtube.com/watch?v=5KxooR9my1Q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065294" cy="3766185"/>
          </a:xfrm>
        </p:spPr>
        <p:txBody>
          <a:bodyPr>
            <a:noAutofit/>
          </a:bodyPr>
          <a:lstStyle/>
          <a:p>
            <a:r>
              <a:rPr lang="en-US" sz="3600" dirty="0" smtClean="0"/>
              <a:t>Santana, Chief of the </a:t>
            </a:r>
            <a:r>
              <a:rPr lang="en-US" sz="3600" dirty="0" err="1" smtClean="0"/>
              <a:t>Kiowas</a:t>
            </a:r>
            <a:r>
              <a:rPr lang="en-US" sz="3600" dirty="0" smtClean="0"/>
              <a:t>, 1867</a:t>
            </a:r>
          </a:p>
          <a:p>
            <a:endParaRPr lang="en-US" sz="3600" dirty="0"/>
          </a:p>
          <a:p>
            <a:r>
              <a:rPr lang="en-US" sz="3600" dirty="0" smtClean="0"/>
              <a:t>“A long time ago this land belonged to our fathers; but when I go up to the river I see camps of soldiers here on its bank. These soldiers cut down my timber; they kill my buffalo; and when I see that, my heart feels like bursting; I feel sorry.”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49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94402"/>
            <a:ext cx="8079581" cy="16581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 Government Policy Toward Native Americans	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2895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1834 – </a:t>
            </a:r>
            <a:r>
              <a:rPr lang="en-US" dirty="0" smtClean="0"/>
              <a:t>Entire </a:t>
            </a:r>
            <a:r>
              <a:rPr lang="en-US" dirty="0" smtClean="0"/>
              <a:t>Great Plains set aside for Native Americans</a:t>
            </a:r>
          </a:p>
          <a:p>
            <a:endParaRPr lang="en-US" dirty="0" smtClean="0"/>
          </a:p>
          <a:p>
            <a:r>
              <a:rPr lang="en-US" dirty="0" smtClean="0"/>
              <a:t>1850’s government reverses policy and begins to restrict Native Americans to reservations </a:t>
            </a:r>
            <a:endParaRPr lang="en-US" dirty="0"/>
          </a:p>
        </p:txBody>
      </p:sp>
      <p:pic>
        <p:nvPicPr>
          <p:cNvPr id="4" name="Picture 3" descr="reserva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4369" y="1905000"/>
            <a:ext cx="5732984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029" y="192462"/>
            <a:ext cx="8079581" cy="1658198"/>
          </a:xfrm>
        </p:spPr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Sand Creek (1864) – p. 383</a:t>
            </a:r>
          </a:p>
          <a:p>
            <a:endParaRPr lang="en-US" sz="3200" dirty="0" smtClean="0"/>
          </a:p>
          <a:p>
            <a:r>
              <a:rPr lang="en-US" sz="3200" dirty="0" smtClean="0"/>
              <a:t>June 1876 – </a:t>
            </a:r>
            <a:r>
              <a:rPr lang="en-US" sz="3200" b="1" dirty="0" smtClean="0"/>
              <a:t>Custer’s Last Stand</a:t>
            </a:r>
          </a:p>
          <a:p>
            <a:pPr>
              <a:buFontTx/>
              <a:buChar char="-"/>
            </a:pPr>
            <a:r>
              <a:rPr lang="en-US" sz="3200" dirty="0" smtClean="0"/>
              <a:t>George Custer defeated by Cheyenne </a:t>
            </a:r>
          </a:p>
          <a:p>
            <a:pPr>
              <a:buFontTx/>
              <a:buChar char="-"/>
            </a:pPr>
            <a:r>
              <a:rPr lang="en-US" sz="3200" dirty="0" smtClean="0"/>
              <a:t>(Crazy Horse) in Montana</a:t>
            </a:r>
          </a:p>
        </p:txBody>
      </p:sp>
      <p:pic>
        <p:nvPicPr>
          <p:cNvPr id="4" name="Picture 3" descr="crazy ho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76166"/>
            <a:ext cx="2057400" cy="3091721"/>
          </a:xfrm>
          <a:prstGeom prst="rect">
            <a:avLst/>
          </a:prstGeom>
        </p:spPr>
      </p:pic>
      <p:pic>
        <p:nvPicPr>
          <p:cNvPr id="5" name="Picture 4" descr="cus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4130644"/>
            <a:ext cx="1833838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533400"/>
            <a:ext cx="8065294" cy="376618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400" dirty="0" smtClean="0"/>
              <a:t>Nation outraged</a:t>
            </a:r>
          </a:p>
          <a:p>
            <a:pPr>
              <a:buFontTx/>
              <a:buChar char="-"/>
            </a:pPr>
            <a:r>
              <a:rPr lang="en-US" sz="4400" dirty="0" smtClean="0"/>
              <a:t>Army continues campaign</a:t>
            </a:r>
          </a:p>
          <a:p>
            <a:pPr>
              <a:buFontTx/>
              <a:buChar char="-"/>
            </a:pPr>
            <a:r>
              <a:rPr lang="en-US" sz="4400" dirty="0" smtClean="0"/>
              <a:t>Sitting Bull surrenders 1881</a:t>
            </a:r>
          </a:p>
          <a:p>
            <a:endParaRPr lang="en-US" sz="3200" dirty="0"/>
          </a:p>
        </p:txBody>
      </p:sp>
      <p:pic>
        <p:nvPicPr>
          <p:cNvPr id="4" name="Picture 3" descr="sitting b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200400"/>
            <a:ext cx="2590800" cy="309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End of the Indian Wars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1890</a:t>
            </a:r>
          </a:p>
          <a:p>
            <a:endParaRPr lang="en-US" sz="2800" dirty="0" smtClean="0"/>
          </a:p>
          <a:p>
            <a:r>
              <a:rPr lang="en-US" sz="2800" dirty="0" smtClean="0"/>
              <a:t>A Sioux prophet told that if the Sioux did  a dance called the </a:t>
            </a:r>
            <a:r>
              <a:rPr lang="en-US" sz="2800" b="1" dirty="0" smtClean="0"/>
              <a:t>GHOST DANCE their lands would be returned</a:t>
            </a:r>
          </a:p>
          <a:p>
            <a:endParaRPr lang="en-US" sz="2800" b="1" dirty="0" smtClean="0"/>
          </a:p>
          <a:p>
            <a:r>
              <a:rPr lang="en-US" sz="2800" dirty="0" smtClean="0"/>
              <a:t>The Ghost Dance spread quickly</a:t>
            </a:r>
          </a:p>
          <a:p>
            <a:endParaRPr lang="en-US" sz="2800" dirty="0" smtClean="0"/>
          </a:p>
          <a:p>
            <a:r>
              <a:rPr lang="en-US" sz="2800" dirty="0" smtClean="0"/>
              <a:t>The military  became alarmed and went to arrest Sitting Bull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838200"/>
            <a:ext cx="8065294" cy="3766185"/>
          </a:xfrm>
        </p:spPr>
        <p:txBody>
          <a:bodyPr>
            <a:noAutofit/>
          </a:bodyPr>
          <a:lstStyle/>
          <a:p>
            <a:r>
              <a:rPr lang="en-US" sz="3200" dirty="0" smtClean="0"/>
              <a:t>Sitting Bull’s body guard fired at the police</a:t>
            </a:r>
          </a:p>
          <a:p>
            <a:endParaRPr lang="en-US" sz="3200" dirty="0" smtClean="0"/>
          </a:p>
          <a:p>
            <a:r>
              <a:rPr lang="en-US" sz="3200" dirty="0" smtClean="0"/>
              <a:t>The police fired back – killing Sitting Bull</a:t>
            </a:r>
          </a:p>
          <a:p>
            <a:endParaRPr lang="en-US" sz="3200" dirty="0" smtClean="0"/>
          </a:p>
          <a:p>
            <a:r>
              <a:rPr lang="en-US" sz="3200" dirty="0" smtClean="0"/>
              <a:t>December 1890 – 350 Sioux taken to Wounded Knee, South Dakota</a:t>
            </a:r>
          </a:p>
          <a:p>
            <a:endParaRPr lang="en-US" sz="3200" dirty="0" smtClean="0"/>
          </a:p>
          <a:p>
            <a:r>
              <a:rPr lang="en-US" sz="3200" dirty="0" smtClean="0"/>
              <a:t>One Native American resisted turning over weapons and fired his rifle…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6706" y="228600"/>
            <a:ext cx="8065294" cy="37661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Soldiers open fire</a:t>
            </a:r>
          </a:p>
          <a:p>
            <a:endParaRPr lang="en-US" sz="3200" dirty="0" smtClean="0"/>
          </a:p>
          <a:p>
            <a:r>
              <a:rPr lang="en-US" sz="3200" dirty="0" smtClean="0"/>
              <a:t>300 unarmed Sioux killed and left to freeze on the ground</a:t>
            </a:r>
          </a:p>
          <a:p>
            <a:endParaRPr lang="en-US" sz="3200" dirty="0" smtClean="0"/>
          </a:p>
          <a:p>
            <a:r>
              <a:rPr lang="en-US" sz="3200" dirty="0" smtClean="0"/>
              <a:t>This “battle” the </a:t>
            </a:r>
            <a:r>
              <a:rPr lang="en-US" sz="3200" b="1" dirty="0" smtClean="0"/>
              <a:t>Battle of Wounded Knee</a:t>
            </a:r>
            <a:r>
              <a:rPr lang="en-US" sz="3200" dirty="0" smtClean="0"/>
              <a:t> ended the Indian Wars</a:t>
            </a:r>
            <a:endParaRPr lang="en-US" sz="3200" b="1" dirty="0"/>
          </a:p>
        </p:txBody>
      </p:sp>
      <p:pic>
        <p:nvPicPr>
          <p:cNvPr id="5" name="Picture 4" descr="wounded kn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191000"/>
            <a:ext cx="3581400" cy="2458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7772400" cy="914400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accent2"/>
                </a:solidFill>
              </a:rPr>
              <a:t>Manifest Destiny</a:t>
            </a:r>
            <a:r>
              <a:rPr lang="en-US" altLang="en-US" dirty="0" smtClean="0"/>
              <a:t> </a:t>
            </a:r>
          </a:p>
        </p:txBody>
      </p:sp>
      <p:pic>
        <p:nvPicPr>
          <p:cNvPr id="6148" name="Picture 4" descr="manifest-destiny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85" y="990600"/>
            <a:ext cx="821101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533400" y="556260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/>
              <a:t>“An </a:t>
            </a:r>
            <a:r>
              <a:rPr lang="en-US" altLang="en-US" sz="1800" dirty="0"/>
              <a:t>expression of the legacy of the unique mission of Americans, but also a belief in America as the vessel of the progress of </a:t>
            </a:r>
            <a:r>
              <a:rPr lang="en-US" altLang="en-US" sz="1800" dirty="0" smtClean="0"/>
              <a:t>civilization.” </a:t>
            </a:r>
            <a:r>
              <a:rPr lang="en-US" altLang="en-US" sz="1800" dirty="0"/>
              <a:t>- John L O</a:t>
            </a:r>
            <a:r>
              <a:rPr lang="ja-JP" altLang="en-US" sz="1800" dirty="0"/>
              <a:t>’</a:t>
            </a:r>
            <a:r>
              <a:rPr lang="en-US" altLang="ja-JP" sz="1800" dirty="0"/>
              <a:t>Sullivan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397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Massacre at Wounded Knee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>
                <a:hlinkClick r:id="rId2"/>
              </a:rPr>
              <a:t>https://www.youtube.com/watch?v=PkJaYe1T8l8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2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ASSIMILATION – </a:t>
            </a:r>
            <a:r>
              <a:rPr lang="en-US" dirty="0" smtClean="0"/>
              <a:t>Dawes </a:t>
            </a:r>
            <a:r>
              <a:rPr lang="en-US" dirty="0" smtClean="0"/>
              <a:t>Act - 1887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6486" y="2057400"/>
            <a:ext cx="8065294" cy="37661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Designed to encourage the breakup of tribes and promote the assimilation of Indians into American Society</a:t>
            </a:r>
            <a:r>
              <a:rPr lang="en-US" b="1" dirty="0" smtClean="0"/>
              <a:t>.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Goal – create independent farmers out of Indians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Land:</a:t>
            </a:r>
          </a:p>
          <a:p>
            <a:pPr>
              <a:buFontTx/>
              <a:buChar char="-"/>
            </a:pPr>
            <a:r>
              <a:rPr lang="en-US" dirty="0" smtClean="0"/>
              <a:t>Broke up reservations and distributed the land (160 acres per family)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4953" y="228600"/>
            <a:ext cx="8079581" cy="165819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Results	</a:t>
            </a:r>
            <a:endParaRPr lang="en-US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/>
              <a:t>Best land sold</a:t>
            </a:r>
          </a:p>
          <a:p>
            <a:pPr>
              <a:buFontTx/>
              <a:buChar char="-"/>
            </a:pPr>
            <a:r>
              <a:rPr lang="en-US" sz="3600" dirty="0"/>
              <a:t>No money returned to Native </a:t>
            </a:r>
            <a:r>
              <a:rPr lang="en-US" sz="3600" dirty="0" smtClean="0"/>
              <a:t>Americans</a:t>
            </a:r>
          </a:p>
          <a:p>
            <a:pPr>
              <a:buFontTx/>
              <a:buChar char="-"/>
            </a:pPr>
            <a:endParaRPr lang="en-US" sz="3600" dirty="0"/>
          </a:p>
          <a:p>
            <a:pPr>
              <a:buFontTx/>
              <a:buChar char="-"/>
            </a:pPr>
            <a:endParaRPr lang="en-US" sz="3600" dirty="0" smtClean="0"/>
          </a:p>
          <a:p>
            <a:pPr marL="109728" indent="0">
              <a:buNone/>
            </a:pPr>
            <a:r>
              <a:rPr lang="en-US" sz="3600" dirty="0" smtClean="0"/>
              <a:t>- </a:t>
            </a:r>
            <a:r>
              <a:rPr lang="en-US" sz="3600" dirty="0" smtClean="0"/>
              <a:t>The land that was </a:t>
            </a:r>
            <a:r>
              <a:rPr lang="en-US" sz="3600" dirty="0" smtClean="0"/>
              <a:t>meant </a:t>
            </a:r>
            <a:r>
              <a:rPr lang="en-US" sz="3600" dirty="0" smtClean="0"/>
              <a:t>to be Indian land was soon controlled by non-Indians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92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66905"/>
            <a:ext cx="6553200" cy="6362562"/>
          </a:xfrm>
        </p:spPr>
      </p:pic>
    </p:spTree>
    <p:extLst>
      <p:ext uri="{BB962C8B-B14F-4D97-AF65-F5344CB8AC3E}">
        <p14:creationId xmlns:p14="http://schemas.microsoft.com/office/powerpoint/2010/main" val="151588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http://invasionofamerica.ehistory.org/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http://www.slate.com/blogs/the_vault/2014/06/17/interactive_map_loss_of_indian_land.html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Education:</a:t>
            </a:r>
            <a:br>
              <a:rPr lang="en-US" b="1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3660" y="1600200"/>
            <a:ext cx="333494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Taught Native American children their traditional ways were backward</a:t>
            </a:r>
          </a:p>
          <a:p>
            <a:pPr>
              <a:buNone/>
            </a:pPr>
            <a:r>
              <a:rPr lang="en-US" dirty="0" smtClean="0"/>
              <a:t>- Promoted values of “white civilization”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ar scho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513" y="499533"/>
            <a:ext cx="3276600" cy="5032568"/>
          </a:xfrm>
          <a:prstGeom prst="rect">
            <a:avLst/>
          </a:prstGeom>
        </p:spPr>
      </p:pic>
      <p:pic>
        <p:nvPicPr>
          <p:cNvPr id="5" name="Picture 4" descr="sch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3994399"/>
            <a:ext cx="32004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97656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Buffalo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32967"/>
            <a:ext cx="8229600" cy="501669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traders</a:t>
            </a:r>
            <a:r>
              <a:rPr lang="en-US" sz="3600" dirty="0" smtClean="0"/>
              <a:t>, sport hunters and fur traders all killed the buffalo</a:t>
            </a:r>
          </a:p>
          <a:p>
            <a:pPr>
              <a:buFontTx/>
              <a:buChar char="-"/>
            </a:pPr>
            <a:r>
              <a:rPr lang="en-US" sz="3600" dirty="0" smtClean="0"/>
              <a:t>1800 – 15 million buffalo</a:t>
            </a:r>
          </a:p>
          <a:p>
            <a:pPr>
              <a:buFontTx/>
              <a:buChar char="-"/>
            </a:pPr>
            <a:r>
              <a:rPr lang="en-US" sz="3600" dirty="0" smtClean="0"/>
              <a:t>1886 – 600</a:t>
            </a:r>
          </a:p>
          <a:p>
            <a:pPr>
              <a:buFontTx/>
              <a:buChar char="-"/>
            </a:pPr>
            <a:r>
              <a:rPr lang="en-US" sz="3600" dirty="0" smtClean="0"/>
              <a:t>Today – 4000</a:t>
            </a:r>
          </a:p>
          <a:p>
            <a:pPr>
              <a:buFontTx/>
              <a:buChar char="-"/>
            </a:pPr>
            <a:r>
              <a:rPr lang="en-US" sz="3600" dirty="0" smtClean="0"/>
              <a:t>Put an end to </a:t>
            </a:r>
          </a:p>
          <a:p>
            <a:pPr>
              <a:buNone/>
            </a:pPr>
            <a:r>
              <a:rPr lang="en-US" sz="3600" dirty="0" smtClean="0"/>
              <a:t>the plains way </a:t>
            </a:r>
          </a:p>
          <a:p>
            <a:pPr algn="r">
              <a:buNone/>
            </a:pPr>
            <a:r>
              <a:rPr lang="en-US" sz="3600" dirty="0" smtClean="0"/>
              <a:t>of life</a:t>
            </a:r>
          </a:p>
        </p:txBody>
      </p:sp>
      <p:pic>
        <p:nvPicPr>
          <p:cNvPr id="4" name="Picture 3" descr="buffa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3276600"/>
            <a:ext cx="4419600" cy="28775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80202"/>
            <a:ext cx="8079581" cy="1658198"/>
          </a:xfrm>
        </p:spPr>
        <p:txBody>
          <a:bodyPr>
            <a:normAutofit fontScale="90000"/>
          </a:bodyPr>
          <a:lstStyle/>
          <a:p>
            <a:r>
              <a:rPr lang="en-US" dirty="0"/>
              <a:t>The Dawes Act, re-Education, and the end of the buffalo…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438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hlinkClick r:id="rId2"/>
              </a:rPr>
              <a:t>John Green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Until 8:00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34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065294" cy="3766185"/>
          </a:xfrm>
        </p:spPr>
        <p:txBody>
          <a:bodyPr/>
          <a:lstStyle/>
          <a:p>
            <a:r>
              <a:rPr lang="en-US" altLang="en-US" sz="4000" b="1" dirty="0" smtClean="0">
                <a:solidFill>
                  <a:schemeClr val="accent2"/>
                </a:solidFill>
              </a:rPr>
              <a:t>Manifest Destiny:</a:t>
            </a:r>
          </a:p>
          <a:p>
            <a:pPr marL="0" indent="0">
              <a:buNone/>
            </a:pPr>
            <a:r>
              <a:rPr lang="en-US" altLang="en-US" sz="4000" b="1" dirty="0" smtClean="0">
                <a:solidFill>
                  <a:schemeClr val="accent2"/>
                </a:solidFill>
              </a:rPr>
              <a:t>The </a:t>
            </a:r>
            <a:r>
              <a:rPr lang="en-US" altLang="en-US" sz="4000" b="1" dirty="0">
                <a:solidFill>
                  <a:schemeClr val="accent2"/>
                </a:solidFill>
              </a:rPr>
              <a:t>19th century view that America was destined to expand across the North American </a:t>
            </a:r>
            <a:r>
              <a:rPr lang="en-US" altLang="en-US" sz="4000" b="1" dirty="0" smtClean="0">
                <a:solidFill>
                  <a:schemeClr val="accent2"/>
                </a:solidFill>
              </a:rPr>
              <a:t>continent</a:t>
            </a:r>
            <a:endParaRPr lang="en-US" alt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8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0969" y="726445"/>
            <a:ext cx="8229600" cy="1143000"/>
          </a:xfrm>
        </p:spPr>
        <p:txBody>
          <a:bodyPr/>
          <a:lstStyle/>
          <a:p>
            <a:r>
              <a:rPr lang="en-US" dirty="0" smtClean="0"/>
              <a:t>Plains Indians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Plains</a:t>
            </a:r>
          </a:p>
          <a:p>
            <a:endParaRPr lang="en-US" dirty="0"/>
          </a:p>
        </p:txBody>
      </p:sp>
      <p:pic>
        <p:nvPicPr>
          <p:cNvPr id="4" name="Picture 3" descr="great plains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082" y="2769850"/>
            <a:ext cx="4537188" cy="3505200"/>
          </a:xfrm>
          <a:prstGeom prst="rect">
            <a:avLst/>
          </a:prstGeom>
        </p:spPr>
      </p:pic>
      <p:pic>
        <p:nvPicPr>
          <p:cNvPr id="5" name="Picture 4" descr="great plai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8270" y="565775"/>
            <a:ext cx="41148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Plains Indians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7206" y="1676400"/>
            <a:ext cx="8065294" cy="376618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Role of…Family, Horses and Buffalo</a:t>
            </a:r>
          </a:p>
          <a:p>
            <a:endParaRPr lang="en-US" dirty="0" smtClean="0"/>
          </a:p>
          <a:p>
            <a:r>
              <a:rPr lang="en-US" b="1" dirty="0" smtClean="0"/>
              <a:t>Family: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Lived in small, extended family groups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Believed powerful spirits controlled  the events in the natural world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Tribes were ruled by counsels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Land was held in common use for the entire tribe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762000"/>
            <a:ext cx="8065294" cy="376618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Horses: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Increased mobility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Travel greater distances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Hunt  more efficiently</a:t>
            </a:r>
          </a:p>
          <a:p>
            <a:pPr>
              <a:buFont typeface="Arial" charset="0"/>
              <a:buChar char="•"/>
            </a:pPr>
            <a:endParaRPr lang="en-US" sz="3200" dirty="0" smtClean="0"/>
          </a:p>
          <a:p>
            <a:pPr>
              <a:buFont typeface="Arial" charset="0"/>
              <a:buChar char="•"/>
            </a:pPr>
            <a:r>
              <a:rPr lang="en-US" sz="3200" b="1" dirty="0" smtClean="0"/>
              <a:t>Buffalo</a:t>
            </a:r>
            <a:r>
              <a:rPr lang="en-US" sz="3200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Every part was used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Tepees, clothing, food, bowstrings, decorations, tools, toys…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57200"/>
            <a:ext cx="8065294" cy="3766185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sz="3200" dirty="0" smtClean="0"/>
          </a:p>
          <a:p>
            <a:pPr>
              <a:buNone/>
            </a:pPr>
            <a:r>
              <a:rPr lang="en-US" sz="4800" dirty="0" smtClean="0"/>
              <a:t>Why did white people come to the Great Plains</a:t>
            </a:r>
            <a:r>
              <a:rPr lang="en-US" sz="4800" dirty="0" smtClean="0"/>
              <a:t>?</a:t>
            </a:r>
          </a:p>
          <a:p>
            <a:pPr>
              <a:buNone/>
            </a:pPr>
            <a:endParaRPr lang="en-US" sz="4800" dirty="0" smtClean="0"/>
          </a:p>
          <a:p>
            <a:pPr>
              <a:buFontTx/>
              <a:buChar char="-"/>
            </a:pPr>
            <a:r>
              <a:rPr lang="en-US" sz="4800" dirty="0" smtClean="0"/>
              <a:t>Gold</a:t>
            </a:r>
          </a:p>
          <a:p>
            <a:pPr>
              <a:buFontTx/>
              <a:buChar char="-"/>
            </a:pPr>
            <a:r>
              <a:rPr lang="en-US" sz="4800" dirty="0" smtClean="0"/>
              <a:t>Land</a:t>
            </a:r>
          </a:p>
          <a:p>
            <a:pPr>
              <a:buFontTx/>
              <a:buChar char="-"/>
            </a:pPr>
            <a:r>
              <a:rPr lang="en-US" sz="4800" dirty="0" smtClean="0"/>
              <a:t>Fresh Start</a:t>
            </a:r>
          </a:p>
          <a:p>
            <a:pPr algn="ctr">
              <a:buFontTx/>
              <a:buChar char="-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2919" y="37641"/>
            <a:ext cx="8079581" cy="1658198"/>
          </a:xfrm>
        </p:spPr>
        <p:txBody>
          <a:bodyPr/>
          <a:lstStyle/>
          <a:p>
            <a:r>
              <a:rPr lang="en-US" dirty="0" smtClean="0"/>
              <a:t>GOLD!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0059" y="1600200"/>
            <a:ext cx="8065294" cy="3766185"/>
          </a:xfrm>
        </p:spPr>
        <p:txBody>
          <a:bodyPr>
            <a:noAutofit/>
          </a:bodyPr>
          <a:lstStyle/>
          <a:p>
            <a:r>
              <a:rPr lang="en-US" sz="2800" dirty="0" smtClean="0"/>
              <a:t>1849 – California Gold Rush still going strong</a:t>
            </a:r>
          </a:p>
          <a:p>
            <a:endParaRPr lang="en-US" sz="2800" dirty="0" smtClean="0"/>
          </a:p>
          <a:p>
            <a:r>
              <a:rPr lang="en-US" sz="2800" dirty="0" smtClean="0"/>
              <a:t>1858 – gold discovered in Colorado</a:t>
            </a:r>
          </a:p>
          <a:p>
            <a:endParaRPr lang="en-US" sz="2800" dirty="0" smtClean="0"/>
          </a:p>
          <a:p>
            <a:r>
              <a:rPr lang="en-US" sz="2800" dirty="0" smtClean="0"/>
              <a:t>1868 – gold discovered in Black Hills of South Dakota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* Thousands came to these areas hoping to strike it rich, and wanted to settle on Native American Land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lack hil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3154826" cy="4525962"/>
          </a:xfrm>
        </p:spPr>
      </p:pic>
      <p:pic>
        <p:nvPicPr>
          <p:cNvPr id="5" name="Picture 4" descr="lead south dako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199" y="1295400"/>
            <a:ext cx="4657859" cy="266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41910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Lead, </a:t>
            </a:r>
            <a:r>
              <a:rPr lang="en-US" sz="2400" dirty="0"/>
              <a:t>S</a:t>
            </a:r>
            <a:r>
              <a:rPr lang="en-US" sz="2400" dirty="0" smtClean="0"/>
              <a:t>outh Dakota</a:t>
            </a:r>
          </a:p>
          <a:p>
            <a:endParaRPr lang="en-US" sz="2400" dirty="0"/>
          </a:p>
          <a:p>
            <a:r>
              <a:rPr lang="en-US" sz="2400" dirty="0" smtClean="0"/>
              <a:t>Gold rush towns were often rows of tents and shacks with </a:t>
            </a:r>
            <a:r>
              <a:rPr lang="en-US" sz="2400" dirty="0" smtClean="0"/>
              <a:t>dirt (</a:t>
            </a:r>
            <a:r>
              <a:rPr lang="en-US" sz="2400" dirty="0" smtClean="0"/>
              <a:t>mud) streets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2972</TotalTime>
  <Words>647</Words>
  <Application>Microsoft Office PowerPoint</Application>
  <PresentationFormat>On-screen Show (4:3)</PresentationFormat>
  <Paragraphs>125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MS PGothic</vt:lpstr>
      <vt:lpstr>Arial</vt:lpstr>
      <vt:lpstr>Calibri</vt:lpstr>
      <vt:lpstr>Calibri Light</vt:lpstr>
      <vt:lpstr>Metropolitan</vt:lpstr>
      <vt:lpstr>PowerPoint Presentation</vt:lpstr>
      <vt:lpstr>Manifest Destiny </vt:lpstr>
      <vt:lpstr>PowerPoint Presentation</vt:lpstr>
      <vt:lpstr>Plains Indians </vt:lpstr>
      <vt:lpstr>Plains Indians </vt:lpstr>
      <vt:lpstr>PowerPoint Presentation</vt:lpstr>
      <vt:lpstr>PowerPoint Presentation</vt:lpstr>
      <vt:lpstr>GOLD!</vt:lpstr>
      <vt:lpstr>PowerPoint Presentation</vt:lpstr>
      <vt:lpstr>Land!</vt:lpstr>
      <vt:lpstr>PowerPoint Presentation</vt:lpstr>
      <vt:lpstr>The Homestead Act </vt:lpstr>
      <vt:lpstr>PowerPoint Presentation</vt:lpstr>
      <vt:lpstr>US Government Policy Toward Native Americans </vt:lpstr>
      <vt:lpstr>Native Americans</vt:lpstr>
      <vt:lpstr>PowerPoint Presentation</vt:lpstr>
      <vt:lpstr>End of the Indian Wars</vt:lpstr>
      <vt:lpstr>PowerPoint Presentation</vt:lpstr>
      <vt:lpstr>PowerPoint Presentation</vt:lpstr>
      <vt:lpstr>Massacre at Wounded Knee </vt:lpstr>
      <vt:lpstr>ASSIMILATION – Dawes Act - 1887</vt:lpstr>
      <vt:lpstr>Results </vt:lpstr>
      <vt:lpstr>PowerPoint Presentation</vt:lpstr>
      <vt:lpstr>PowerPoint Presentation</vt:lpstr>
      <vt:lpstr>Education: </vt:lpstr>
      <vt:lpstr>Buffalo:</vt:lpstr>
      <vt:lpstr>The Dawes Act, re-Education, and the end of the buffalo…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Changes in the West</dc:title>
  <dc:creator>tleastman</dc:creator>
  <cp:lastModifiedBy>Kalen Perry</cp:lastModifiedBy>
  <cp:revision>125</cp:revision>
  <dcterms:created xsi:type="dcterms:W3CDTF">2014-05-20T12:04:41Z</dcterms:created>
  <dcterms:modified xsi:type="dcterms:W3CDTF">2018-05-21T13:27:48Z</dcterms:modified>
</cp:coreProperties>
</file>