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8"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4/11/2018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Industrial Revolution </a:t>
            </a:r>
            <a:endParaRPr lang="en-US" dirty="0"/>
          </a:p>
        </p:txBody>
      </p:sp>
      <p:sp>
        <p:nvSpPr>
          <p:cNvPr id="3" name="Subtitle 2"/>
          <p:cNvSpPr>
            <a:spLocks noGrp="1"/>
          </p:cNvSpPr>
          <p:nvPr>
            <p:ph type="subTitle" idx="1"/>
          </p:nvPr>
        </p:nvSpPr>
        <p:spPr/>
        <p:txBody>
          <a:bodyPr/>
          <a:lstStyle/>
          <a:p>
            <a:r>
              <a:rPr lang="en-US" dirty="0" smtClean="0"/>
              <a:t>Unit 6</a:t>
            </a:r>
          </a:p>
          <a:p>
            <a:r>
              <a:rPr lang="en-US" dirty="0" smtClean="0"/>
              <a:t>Westward Expansion</a:t>
            </a:r>
            <a:endParaRPr lang="en-US" dirty="0"/>
          </a:p>
        </p:txBody>
      </p:sp>
    </p:spTree>
    <p:extLst>
      <p:ext uri="{BB962C8B-B14F-4D97-AF65-F5344CB8AC3E}">
        <p14:creationId xmlns:p14="http://schemas.microsoft.com/office/powerpoint/2010/main" val="200347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Northeast</a:t>
            </a:r>
            <a:endParaRPr lang="en-US" dirty="0"/>
          </a:p>
        </p:txBody>
      </p:sp>
      <p:sp>
        <p:nvSpPr>
          <p:cNvPr id="3" name="Content Placeholder 2"/>
          <p:cNvSpPr>
            <a:spLocks noGrp="1"/>
          </p:cNvSpPr>
          <p:nvPr>
            <p:ph idx="1"/>
          </p:nvPr>
        </p:nvSpPr>
        <p:spPr>
          <a:xfrm>
            <a:off x="410942" y="2084832"/>
            <a:ext cx="8076841" cy="4023360"/>
          </a:xfrm>
        </p:spPr>
        <p:txBody>
          <a:bodyPr/>
          <a:lstStyle/>
          <a:p>
            <a:r>
              <a:rPr lang="en-US" dirty="0" smtClean="0"/>
              <a:t>- Heavy </a:t>
            </a:r>
            <a:r>
              <a:rPr lang="en-US" u="sng" dirty="0" smtClean="0"/>
              <a:t>investments in canals and railroads </a:t>
            </a:r>
            <a:r>
              <a:rPr lang="en-US" dirty="0" smtClean="0"/>
              <a:t>transformed the Northeast into the center of American commerce. </a:t>
            </a:r>
          </a:p>
          <a:p>
            <a:r>
              <a:rPr lang="en-US" dirty="0" smtClean="0"/>
              <a:t>- </a:t>
            </a:r>
            <a:r>
              <a:rPr lang="en-US" u="sng" dirty="0" smtClean="0"/>
              <a:t>Manufacturing and shipbuilding </a:t>
            </a:r>
            <a:r>
              <a:rPr lang="en-US" dirty="0" smtClean="0"/>
              <a:t>were industries that took hold and thrived in the Northeast. </a:t>
            </a:r>
          </a:p>
          <a:p>
            <a:endParaRPr lang="en-US" dirty="0"/>
          </a:p>
          <a:p>
            <a:endParaRPr lang="en-US" dirty="0" smtClean="0"/>
          </a:p>
          <a:p>
            <a:endParaRPr lang="en-US" dirty="0" smtClean="0"/>
          </a:p>
          <a:p>
            <a:r>
              <a:rPr lang="en-US" i="1" dirty="0" smtClean="0"/>
              <a:t>Although most Americans still lived in rural areas and only 14% of workers had manufacturing jobs, these workers produced more and better goods at lower prices than had ever been produced before. </a:t>
            </a:r>
            <a:endParaRPr lang="en-US" i="1" dirty="0"/>
          </a:p>
        </p:txBody>
      </p:sp>
      <p:pic>
        <p:nvPicPr>
          <p:cNvPr id="4" name="Picture 3"/>
          <p:cNvPicPr>
            <a:picLocks noChangeAspect="1"/>
          </p:cNvPicPr>
          <p:nvPr/>
        </p:nvPicPr>
        <p:blipFill>
          <a:blip r:embed="rId2"/>
          <a:stretch>
            <a:fillRect/>
          </a:stretch>
        </p:blipFill>
        <p:spPr>
          <a:xfrm>
            <a:off x="8765913" y="1851391"/>
            <a:ext cx="2857500" cy="2647950"/>
          </a:xfrm>
          <a:prstGeom prst="rect">
            <a:avLst/>
          </a:prstGeom>
        </p:spPr>
      </p:pic>
    </p:spTree>
    <p:extLst>
      <p:ext uri="{BB962C8B-B14F-4D97-AF65-F5344CB8AC3E}">
        <p14:creationId xmlns:p14="http://schemas.microsoft.com/office/powerpoint/2010/main" val="314730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24789"/>
            <a:ext cx="9720072" cy="1499616"/>
          </a:xfrm>
        </p:spPr>
        <p:txBody>
          <a:bodyPr/>
          <a:lstStyle/>
          <a:p>
            <a:r>
              <a:rPr lang="en-US" dirty="0" smtClean="0"/>
              <a:t>Midwest</a:t>
            </a:r>
            <a:endParaRPr lang="en-US" dirty="0"/>
          </a:p>
        </p:txBody>
      </p:sp>
      <p:sp>
        <p:nvSpPr>
          <p:cNvPr id="3" name="Content Placeholder 2"/>
          <p:cNvSpPr>
            <a:spLocks noGrp="1"/>
          </p:cNvSpPr>
          <p:nvPr>
            <p:ph idx="1"/>
          </p:nvPr>
        </p:nvSpPr>
        <p:spPr>
          <a:xfrm>
            <a:off x="1024128" y="1624405"/>
            <a:ext cx="9720071" cy="4684955"/>
          </a:xfrm>
        </p:spPr>
        <p:txBody>
          <a:bodyPr/>
          <a:lstStyle/>
          <a:p>
            <a:r>
              <a:rPr lang="en-US" dirty="0" smtClean="0"/>
              <a:t>As the Northeast began to industrialize, many people moved to farm the fertile soil of the Midwest. While fertile, this land required much work to make the land arable or fit to cultivate. </a:t>
            </a:r>
          </a:p>
          <a:p>
            <a:r>
              <a:rPr lang="en-US" dirty="0" smtClean="0"/>
              <a:t>To solve this problem:</a:t>
            </a:r>
          </a:p>
          <a:p>
            <a:r>
              <a:rPr lang="en-US" dirty="0" smtClean="0"/>
              <a:t>In 1837, John Deere created the steel plow. </a:t>
            </a:r>
          </a:p>
          <a:p>
            <a:endParaRPr lang="en-US" dirty="0"/>
          </a:p>
          <a:p>
            <a:endParaRPr lang="en-US" dirty="0" smtClean="0"/>
          </a:p>
          <a:p>
            <a:r>
              <a:rPr lang="en-US" dirty="0" smtClean="0"/>
              <a:t>Then Cyprus McCormick invented the mechanical reaper—which allowed one farmer to do the work of five hired hands. </a:t>
            </a:r>
            <a:endParaRPr lang="en-US" dirty="0"/>
          </a:p>
        </p:txBody>
      </p:sp>
      <p:pic>
        <p:nvPicPr>
          <p:cNvPr id="4" name="Picture 3"/>
          <p:cNvPicPr>
            <a:picLocks noChangeAspect="1"/>
          </p:cNvPicPr>
          <p:nvPr/>
        </p:nvPicPr>
        <p:blipFill>
          <a:blip r:embed="rId2"/>
          <a:stretch>
            <a:fillRect/>
          </a:stretch>
        </p:blipFill>
        <p:spPr>
          <a:xfrm>
            <a:off x="6648225" y="2495774"/>
            <a:ext cx="2609160" cy="1877620"/>
          </a:xfrm>
          <a:prstGeom prst="rect">
            <a:avLst/>
          </a:prstGeom>
        </p:spPr>
      </p:pic>
      <p:pic>
        <p:nvPicPr>
          <p:cNvPr id="5" name="Picture 4"/>
          <p:cNvPicPr>
            <a:picLocks noChangeAspect="1"/>
          </p:cNvPicPr>
          <p:nvPr/>
        </p:nvPicPr>
        <p:blipFill>
          <a:blip r:embed="rId3"/>
          <a:stretch>
            <a:fillRect/>
          </a:stretch>
        </p:blipFill>
        <p:spPr>
          <a:xfrm>
            <a:off x="6648225" y="5018853"/>
            <a:ext cx="2815998" cy="1690856"/>
          </a:xfrm>
          <a:prstGeom prst="rect">
            <a:avLst/>
          </a:prstGeom>
        </p:spPr>
      </p:pic>
    </p:spTree>
    <p:extLst>
      <p:ext uri="{BB962C8B-B14F-4D97-AF65-F5344CB8AC3E}">
        <p14:creationId xmlns:p14="http://schemas.microsoft.com/office/powerpoint/2010/main" val="344030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a:t>
            </a:r>
            <a:endParaRPr lang="en-US" dirty="0"/>
          </a:p>
        </p:txBody>
      </p:sp>
      <p:sp>
        <p:nvSpPr>
          <p:cNvPr id="3" name="Content Placeholder 2"/>
          <p:cNvSpPr>
            <a:spLocks noGrp="1"/>
          </p:cNvSpPr>
          <p:nvPr>
            <p:ph idx="1"/>
          </p:nvPr>
        </p:nvSpPr>
        <p:spPr>
          <a:xfrm>
            <a:off x="1024128" y="2285999"/>
            <a:ext cx="9720071" cy="4448287"/>
          </a:xfrm>
        </p:spPr>
        <p:txBody>
          <a:bodyPr>
            <a:normAutofit/>
          </a:bodyPr>
          <a:lstStyle/>
          <a:p>
            <a:r>
              <a:rPr lang="en-US" dirty="0" smtClean="0"/>
              <a:t>Most of the South </a:t>
            </a:r>
            <a:r>
              <a:rPr lang="en-US" u="sng" dirty="0" smtClean="0"/>
              <a:t>remained agricultural and relied on crops such as cotton, tobacco, and rice</a:t>
            </a:r>
            <a:r>
              <a:rPr lang="en-US" dirty="0" smtClean="0"/>
              <a:t>. </a:t>
            </a:r>
          </a:p>
          <a:p>
            <a:endParaRPr lang="en-US" dirty="0"/>
          </a:p>
          <a:p>
            <a:endParaRPr lang="en-US" dirty="0" smtClean="0"/>
          </a:p>
          <a:p>
            <a:endParaRPr lang="en-US" dirty="0" smtClean="0"/>
          </a:p>
          <a:p>
            <a:endParaRPr lang="en-US" dirty="0" smtClean="0"/>
          </a:p>
          <a:p>
            <a:r>
              <a:rPr lang="en-US" i="1" dirty="0" smtClean="0"/>
              <a:t>Many southerners resisted industrialization—especially ones who had visited northern cities and deemed them “filthy and overcrowded”. </a:t>
            </a:r>
          </a:p>
          <a:p>
            <a:r>
              <a:rPr lang="en-US" i="1" dirty="0" smtClean="0"/>
              <a:t>Additionally, most southerners (even the wealthy) lacked capital to build factories…most of their money was tied up in land. </a:t>
            </a:r>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3121623" y="3022899"/>
            <a:ext cx="2550857" cy="1702117"/>
          </a:xfrm>
          <a:prstGeom prst="rect">
            <a:avLst/>
          </a:prstGeom>
        </p:spPr>
      </p:pic>
      <p:pic>
        <p:nvPicPr>
          <p:cNvPr id="5" name="Picture 4"/>
          <p:cNvPicPr>
            <a:picLocks noChangeAspect="1"/>
          </p:cNvPicPr>
          <p:nvPr/>
        </p:nvPicPr>
        <p:blipFill>
          <a:blip r:embed="rId3"/>
          <a:stretch>
            <a:fillRect/>
          </a:stretch>
        </p:blipFill>
        <p:spPr>
          <a:xfrm>
            <a:off x="6085243" y="2855593"/>
            <a:ext cx="2492564" cy="1869423"/>
          </a:xfrm>
          <a:prstGeom prst="rect">
            <a:avLst/>
          </a:prstGeom>
        </p:spPr>
      </p:pic>
    </p:spTree>
    <p:extLst>
      <p:ext uri="{BB962C8B-B14F-4D97-AF65-F5344CB8AC3E}">
        <p14:creationId xmlns:p14="http://schemas.microsoft.com/office/powerpoint/2010/main" val="190515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Specialization </a:t>
            </a:r>
            <a:endParaRPr lang="en-US" dirty="0"/>
          </a:p>
        </p:txBody>
      </p:sp>
      <p:sp>
        <p:nvSpPr>
          <p:cNvPr id="3" name="Content Placeholder 2"/>
          <p:cNvSpPr>
            <a:spLocks noGrp="1"/>
          </p:cNvSpPr>
          <p:nvPr>
            <p:ph idx="1"/>
          </p:nvPr>
        </p:nvSpPr>
        <p:spPr/>
        <p:txBody>
          <a:bodyPr/>
          <a:lstStyle/>
          <a:p>
            <a:r>
              <a:rPr lang="en-US" sz="3200" dirty="0" smtClean="0"/>
              <a:t>Farmers began to shift from focusing on subsistence farming to specialization -- raising 1 or 2 cash crops that could sell at home or abroad.</a:t>
            </a:r>
          </a:p>
          <a:p>
            <a:endParaRPr lang="en-US" dirty="0"/>
          </a:p>
        </p:txBody>
      </p:sp>
      <p:pic>
        <p:nvPicPr>
          <p:cNvPr id="5" name="Picture 4"/>
          <p:cNvPicPr>
            <a:picLocks noChangeAspect="1"/>
          </p:cNvPicPr>
          <p:nvPr/>
        </p:nvPicPr>
        <p:blipFill>
          <a:blip r:embed="rId2"/>
          <a:stretch>
            <a:fillRect/>
          </a:stretch>
        </p:blipFill>
        <p:spPr>
          <a:xfrm>
            <a:off x="4084722" y="3977008"/>
            <a:ext cx="3598881" cy="2332352"/>
          </a:xfrm>
          <a:prstGeom prst="rect">
            <a:avLst/>
          </a:prstGeom>
        </p:spPr>
      </p:pic>
    </p:spTree>
    <p:extLst>
      <p:ext uri="{BB962C8B-B14F-4D97-AF65-F5344CB8AC3E}">
        <p14:creationId xmlns:p14="http://schemas.microsoft.com/office/powerpoint/2010/main" val="113237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Revolution </a:t>
            </a:r>
            <a:endParaRPr lang="en-US" dirty="0"/>
          </a:p>
        </p:txBody>
      </p:sp>
      <p:sp>
        <p:nvSpPr>
          <p:cNvPr id="3" name="Content Placeholder 2"/>
          <p:cNvSpPr>
            <a:spLocks noGrp="1"/>
          </p:cNvSpPr>
          <p:nvPr>
            <p:ph idx="1"/>
          </p:nvPr>
        </p:nvSpPr>
        <p:spPr/>
        <p:txBody>
          <a:bodyPr>
            <a:normAutofit/>
          </a:bodyPr>
          <a:lstStyle/>
          <a:p>
            <a:r>
              <a:rPr lang="en-US" sz="3200" dirty="0" smtClean="0"/>
              <a:t>People bought and sold goods rather than simply using goods they personally produced in their home.</a:t>
            </a:r>
            <a:endParaRPr lang="en-US" sz="3200" dirty="0"/>
          </a:p>
        </p:txBody>
      </p:sp>
      <p:pic>
        <p:nvPicPr>
          <p:cNvPr id="4" name="Picture 3"/>
          <p:cNvPicPr>
            <a:picLocks noChangeAspect="1"/>
          </p:cNvPicPr>
          <p:nvPr/>
        </p:nvPicPr>
        <p:blipFill>
          <a:blip r:embed="rId2"/>
          <a:stretch>
            <a:fillRect/>
          </a:stretch>
        </p:blipFill>
        <p:spPr>
          <a:xfrm>
            <a:off x="3576524" y="3636085"/>
            <a:ext cx="4549467" cy="2788383"/>
          </a:xfrm>
          <a:prstGeom prst="rect">
            <a:avLst/>
          </a:prstGeom>
        </p:spPr>
      </p:pic>
    </p:spTree>
    <p:extLst>
      <p:ext uri="{BB962C8B-B14F-4D97-AF65-F5344CB8AC3E}">
        <p14:creationId xmlns:p14="http://schemas.microsoft.com/office/powerpoint/2010/main" val="4075204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Capitalism </a:t>
            </a:r>
            <a:endParaRPr lang="en-US" dirty="0"/>
          </a:p>
        </p:txBody>
      </p:sp>
      <p:sp>
        <p:nvSpPr>
          <p:cNvPr id="3" name="Content Placeholder 2"/>
          <p:cNvSpPr>
            <a:spLocks noGrp="1"/>
          </p:cNvSpPr>
          <p:nvPr>
            <p:ph idx="1"/>
          </p:nvPr>
        </p:nvSpPr>
        <p:spPr>
          <a:xfrm>
            <a:off x="1024128" y="2084832"/>
            <a:ext cx="9720071" cy="4023360"/>
          </a:xfrm>
        </p:spPr>
        <p:txBody>
          <a:bodyPr>
            <a:normAutofit/>
          </a:bodyPr>
          <a:lstStyle/>
          <a:p>
            <a:r>
              <a:rPr lang="en-US" sz="2800" dirty="0" smtClean="0"/>
              <a:t>Private businesses or individuals control the means of production</a:t>
            </a:r>
            <a:endParaRPr lang="en-US" sz="2800" dirty="0"/>
          </a:p>
        </p:txBody>
      </p:sp>
      <p:pic>
        <p:nvPicPr>
          <p:cNvPr id="4" name="Picture 3"/>
          <p:cNvPicPr>
            <a:picLocks noChangeAspect="1"/>
          </p:cNvPicPr>
          <p:nvPr/>
        </p:nvPicPr>
        <p:blipFill>
          <a:blip r:embed="rId2"/>
          <a:stretch>
            <a:fillRect/>
          </a:stretch>
        </p:blipFill>
        <p:spPr>
          <a:xfrm>
            <a:off x="3589469" y="2936614"/>
            <a:ext cx="5486400" cy="3695700"/>
          </a:xfrm>
          <a:prstGeom prst="rect">
            <a:avLst/>
          </a:prstGeom>
        </p:spPr>
      </p:pic>
    </p:spTree>
    <p:extLst>
      <p:ext uri="{BB962C8B-B14F-4D97-AF65-F5344CB8AC3E}">
        <p14:creationId xmlns:p14="http://schemas.microsoft.com/office/powerpoint/2010/main" val="259997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Entrepreneurs </a:t>
            </a:r>
            <a:endParaRPr lang="en-US" dirty="0"/>
          </a:p>
        </p:txBody>
      </p:sp>
      <p:sp>
        <p:nvSpPr>
          <p:cNvPr id="3" name="Content Placeholder 2"/>
          <p:cNvSpPr>
            <a:spLocks noGrp="1"/>
          </p:cNvSpPr>
          <p:nvPr>
            <p:ph idx="1"/>
          </p:nvPr>
        </p:nvSpPr>
        <p:spPr>
          <a:xfrm>
            <a:off x="1024128" y="2286000"/>
            <a:ext cx="3644691" cy="4023360"/>
          </a:xfrm>
        </p:spPr>
        <p:txBody>
          <a:bodyPr>
            <a:normAutofit/>
          </a:bodyPr>
          <a:lstStyle/>
          <a:p>
            <a:r>
              <a:rPr lang="en-US" sz="2800" dirty="0" smtClean="0"/>
              <a:t>People who risk their own money in new industries. </a:t>
            </a:r>
            <a:endParaRPr lang="en-US" sz="2800" dirty="0"/>
          </a:p>
        </p:txBody>
      </p:sp>
      <p:pic>
        <p:nvPicPr>
          <p:cNvPr id="4" name="Picture 3"/>
          <p:cNvPicPr>
            <a:picLocks noChangeAspect="1"/>
          </p:cNvPicPr>
          <p:nvPr/>
        </p:nvPicPr>
        <p:blipFill>
          <a:blip r:embed="rId2"/>
          <a:stretch>
            <a:fillRect/>
          </a:stretch>
        </p:blipFill>
        <p:spPr>
          <a:xfrm>
            <a:off x="5210287" y="1164516"/>
            <a:ext cx="6096000" cy="4572000"/>
          </a:xfrm>
          <a:prstGeom prst="rect">
            <a:avLst/>
          </a:prstGeom>
        </p:spPr>
      </p:pic>
    </p:spTree>
    <p:extLst>
      <p:ext uri="{BB962C8B-B14F-4D97-AF65-F5344CB8AC3E}">
        <p14:creationId xmlns:p14="http://schemas.microsoft.com/office/powerpoint/2010/main" val="184140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Household economy</a:t>
            </a:r>
            <a:endParaRPr lang="en-US" dirty="0"/>
          </a:p>
        </p:txBody>
      </p:sp>
      <p:sp>
        <p:nvSpPr>
          <p:cNvPr id="3" name="Content Placeholder 2"/>
          <p:cNvSpPr>
            <a:spLocks noGrp="1"/>
          </p:cNvSpPr>
          <p:nvPr>
            <p:ph idx="1"/>
          </p:nvPr>
        </p:nvSpPr>
        <p:spPr/>
        <p:txBody>
          <a:bodyPr/>
          <a:lstStyle/>
          <a:p>
            <a:r>
              <a:rPr lang="en-US" dirty="0" smtClean="0"/>
              <a:t>Farmers produced – </a:t>
            </a:r>
            <a:r>
              <a:rPr lang="en-US" u="sng" dirty="0" smtClean="0"/>
              <a:t>cotton, grain, livestock </a:t>
            </a:r>
          </a:p>
          <a:p>
            <a:r>
              <a:rPr lang="en-US" dirty="0" smtClean="0"/>
              <a:t>and </a:t>
            </a:r>
          </a:p>
          <a:p>
            <a:r>
              <a:rPr lang="en-US" dirty="0" smtClean="0"/>
              <a:t>Purchased – </a:t>
            </a:r>
            <a:r>
              <a:rPr lang="en-US" u="sng" dirty="0" smtClean="0"/>
              <a:t>textiles and machinery </a:t>
            </a:r>
          </a:p>
          <a:p>
            <a:endParaRPr lang="en-US" dirty="0"/>
          </a:p>
          <a:p>
            <a:r>
              <a:rPr lang="en-US" b="1" dirty="0" smtClean="0"/>
              <a:t>How did the cities and farms help each other?</a:t>
            </a:r>
          </a:p>
          <a:p>
            <a:r>
              <a:rPr lang="en-US" dirty="0" smtClean="0"/>
              <a:t>- Farms provided necessary food and raw materials (cotton) to the cities.</a:t>
            </a:r>
          </a:p>
          <a:p>
            <a:r>
              <a:rPr lang="en-US" dirty="0" smtClean="0"/>
              <a:t>- Cities provided manufactured equipment and goods.</a:t>
            </a:r>
          </a:p>
        </p:txBody>
      </p:sp>
      <p:pic>
        <p:nvPicPr>
          <p:cNvPr id="4" name="Picture 3"/>
          <p:cNvPicPr>
            <a:picLocks noChangeAspect="1"/>
          </p:cNvPicPr>
          <p:nvPr/>
        </p:nvPicPr>
        <p:blipFill>
          <a:blip r:embed="rId2"/>
          <a:stretch>
            <a:fillRect/>
          </a:stretch>
        </p:blipFill>
        <p:spPr>
          <a:xfrm>
            <a:off x="7014826" y="1990165"/>
            <a:ext cx="4270745" cy="2133488"/>
          </a:xfrm>
          <a:prstGeom prst="rect">
            <a:avLst/>
          </a:prstGeom>
        </p:spPr>
      </p:pic>
    </p:spTree>
    <p:extLst>
      <p:ext uri="{BB962C8B-B14F-4D97-AF65-F5344CB8AC3E}">
        <p14:creationId xmlns:p14="http://schemas.microsoft.com/office/powerpoint/2010/main" val="384434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Market Revolution </a:t>
            </a:r>
            <a:endParaRPr lang="en-US" dirty="0"/>
          </a:p>
        </p:txBody>
      </p:sp>
      <p:sp>
        <p:nvSpPr>
          <p:cNvPr id="3" name="Content Placeholder 2"/>
          <p:cNvSpPr>
            <a:spLocks noGrp="1"/>
          </p:cNvSpPr>
          <p:nvPr>
            <p:ph idx="1"/>
          </p:nvPr>
        </p:nvSpPr>
        <p:spPr>
          <a:xfrm>
            <a:off x="1024129" y="2286000"/>
            <a:ext cx="6398648" cy="4023360"/>
          </a:xfrm>
        </p:spPr>
        <p:txBody>
          <a:bodyPr/>
          <a:lstStyle/>
          <a:p>
            <a:r>
              <a:rPr lang="en-US" b="1" dirty="0" smtClean="0"/>
              <a:t>Decrease in price to produce: </a:t>
            </a:r>
          </a:p>
          <a:p>
            <a:r>
              <a:rPr lang="en-US" dirty="0" smtClean="0"/>
              <a:t>- Handmade clock before market revolution would cost </a:t>
            </a:r>
            <a:r>
              <a:rPr lang="en-US" u="sng" dirty="0" smtClean="0"/>
              <a:t>$50.00</a:t>
            </a:r>
          </a:p>
          <a:p>
            <a:r>
              <a:rPr lang="en-US" dirty="0" smtClean="0"/>
              <a:t>- Machine made clock made after market revolution would cost </a:t>
            </a:r>
            <a:r>
              <a:rPr lang="en-US" u="sng" dirty="0" smtClean="0"/>
              <a:t>$0.50</a:t>
            </a:r>
          </a:p>
          <a:p>
            <a:endParaRPr lang="en-US" u="sng" dirty="0" smtClean="0"/>
          </a:p>
          <a:p>
            <a:r>
              <a:rPr lang="en-US" i="1" dirty="0" smtClean="0"/>
              <a:t>Thus a manufacturer could reduce the asking price and sell his or her product for much cheaper while still making as much or more money.</a:t>
            </a:r>
          </a:p>
          <a:p>
            <a:endParaRPr lang="en-US" i="1" dirty="0"/>
          </a:p>
        </p:txBody>
      </p:sp>
      <p:pic>
        <p:nvPicPr>
          <p:cNvPr id="4" name="Picture 3"/>
          <p:cNvPicPr>
            <a:picLocks noChangeAspect="1"/>
          </p:cNvPicPr>
          <p:nvPr/>
        </p:nvPicPr>
        <p:blipFill>
          <a:blip r:embed="rId2"/>
          <a:stretch>
            <a:fillRect/>
          </a:stretch>
        </p:blipFill>
        <p:spPr>
          <a:xfrm>
            <a:off x="7985514" y="585216"/>
            <a:ext cx="3966350" cy="5610113"/>
          </a:xfrm>
          <a:prstGeom prst="rect">
            <a:avLst/>
          </a:prstGeom>
        </p:spPr>
      </p:pic>
    </p:spTree>
    <p:extLst>
      <p:ext uri="{BB962C8B-B14F-4D97-AF65-F5344CB8AC3E}">
        <p14:creationId xmlns:p14="http://schemas.microsoft.com/office/powerpoint/2010/main" val="90448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with a partner…</a:t>
            </a:r>
            <a:endParaRPr lang="en-US" dirty="0"/>
          </a:p>
        </p:txBody>
      </p:sp>
      <p:sp>
        <p:nvSpPr>
          <p:cNvPr id="3" name="Content Placeholder 2"/>
          <p:cNvSpPr>
            <a:spLocks noGrp="1"/>
          </p:cNvSpPr>
          <p:nvPr>
            <p:ph idx="1"/>
          </p:nvPr>
        </p:nvSpPr>
        <p:spPr/>
        <p:txBody>
          <a:bodyPr/>
          <a:lstStyle/>
          <a:p>
            <a:pPr marL="0" indent="0">
              <a:buNone/>
            </a:pPr>
            <a:r>
              <a:rPr lang="en-US" sz="2800" b="1" dirty="0" smtClean="0"/>
              <a:t>What did cheaper machine made items allow Americans to do?</a:t>
            </a:r>
          </a:p>
          <a:p>
            <a:pPr marL="0" indent="0">
              <a:buNone/>
            </a:pPr>
            <a:endParaRPr lang="en-US" sz="2800" b="1" dirty="0"/>
          </a:p>
          <a:p>
            <a:pPr marL="0" indent="0">
              <a:buNone/>
            </a:pPr>
            <a:r>
              <a:rPr lang="en-US" sz="2800" b="1" dirty="0" smtClean="0"/>
              <a:t>How did cheaper items change American lives?</a:t>
            </a:r>
            <a:endParaRPr lang="en-US" sz="2800" dirty="0" smtClean="0"/>
          </a:p>
          <a:p>
            <a:endParaRPr lang="en-US" i="1" dirty="0"/>
          </a:p>
        </p:txBody>
      </p:sp>
    </p:spTree>
    <p:extLst>
      <p:ext uri="{BB962C8B-B14F-4D97-AF65-F5344CB8AC3E}">
        <p14:creationId xmlns:p14="http://schemas.microsoft.com/office/powerpoint/2010/main" val="110339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with a partner…</a:t>
            </a:r>
            <a:endParaRPr lang="en-US" dirty="0"/>
          </a:p>
        </p:txBody>
      </p:sp>
      <p:sp>
        <p:nvSpPr>
          <p:cNvPr id="3" name="Content Placeholder 2"/>
          <p:cNvSpPr>
            <a:spLocks noGrp="1"/>
          </p:cNvSpPr>
          <p:nvPr>
            <p:ph idx="1"/>
          </p:nvPr>
        </p:nvSpPr>
        <p:spPr/>
        <p:txBody>
          <a:bodyPr/>
          <a:lstStyle/>
          <a:p>
            <a:pPr marL="0" indent="0">
              <a:buNone/>
            </a:pPr>
            <a:r>
              <a:rPr lang="en-US" sz="2800" b="1" dirty="0" smtClean="0"/>
              <a:t>What did cheaper machine made items allow Americans to do?</a:t>
            </a:r>
          </a:p>
          <a:p>
            <a:pPr marL="0" indent="0">
              <a:buNone/>
            </a:pPr>
            <a:r>
              <a:rPr lang="en-US" sz="2400" i="1" dirty="0" smtClean="0"/>
              <a:t>Allowed Americans to buy goods rather than having to produce everything they needed at home. </a:t>
            </a:r>
          </a:p>
          <a:p>
            <a:pPr marL="0" indent="0">
              <a:buNone/>
            </a:pPr>
            <a:endParaRPr lang="en-US" sz="2400" i="1" dirty="0"/>
          </a:p>
          <a:p>
            <a:pPr marL="0" indent="0">
              <a:buNone/>
            </a:pPr>
            <a:r>
              <a:rPr lang="en-US" sz="2800" b="1" dirty="0" smtClean="0"/>
              <a:t>How did cheaper items change American lives?</a:t>
            </a:r>
            <a:endParaRPr lang="en-US" sz="2800" dirty="0" smtClean="0"/>
          </a:p>
          <a:p>
            <a:r>
              <a:rPr lang="en-US" i="1" dirty="0" smtClean="0"/>
              <a:t>The Market Revolution lead to an increase in production of goods and services while the average American income rose significantly. </a:t>
            </a:r>
          </a:p>
          <a:p>
            <a:r>
              <a:rPr lang="en-US" i="1" dirty="0" smtClean="0"/>
              <a:t>In fact, in the 1840s alone, the national economy grew more than it had in the previous 40 years. </a:t>
            </a:r>
            <a:endParaRPr lang="en-US" i="1" dirty="0"/>
          </a:p>
        </p:txBody>
      </p:sp>
    </p:spTree>
    <p:extLst>
      <p:ext uri="{BB962C8B-B14F-4D97-AF65-F5344CB8AC3E}">
        <p14:creationId xmlns:p14="http://schemas.microsoft.com/office/powerpoint/2010/main" val="610268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emplate>Integral</Template>
  <TotalTime>54</TotalTime>
  <Words>490</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Tw Cen MT</vt:lpstr>
      <vt:lpstr>Tw Cen MT Condensed</vt:lpstr>
      <vt:lpstr>Wingdings 3</vt:lpstr>
      <vt:lpstr>Integral</vt:lpstr>
      <vt:lpstr>Industrial Revolution </vt:lpstr>
      <vt:lpstr>Specialization </vt:lpstr>
      <vt:lpstr>Market Revolution </vt:lpstr>
      <vt:lpstr>Capitalism </vt:lpstr>
      <vt:lpstr>Entrepreneurs </vt:lpstr>
      <vt:lpstr>Impact on Household economy</vt:lpstr>
      <vt:lpstr>Benefits of Market Revolution </vt:lpstr>
      <vt:lpstr>Talk with a partner…</vt:lpstr>
      <vt:lpstr>Talk with a partner…</vt:lpstr>
      <vt:lpstr>Northeast</vt:lpstr>
      <vt:lpstr>Midwest</vt:lpstr>
      <vt:lpstr>South</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dc:title>
  <dc:creator>Kalen Perry</dc:creator>
  <cp:lastModifiedBy>Kalen Perry</cp:lastModifiedBy>
  <cp:revision>10</cp:revision>
  <dcterms:created xsi:type="dcterms:W3CDTF">2018-04-10T18:05:24Z</dcterms:created>
  <dcterms:modified xsi:type="dcterms:W3CDTF">2018-04-11T11:05:09Z</dcterms:modified>
</cp:coreProperties>
</file>